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05.06.2016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05.06.2016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05.06.2016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05.06.2016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05.06.2016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05.06.2016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05.06.2016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05.06.2016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05.06.2016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05.06.2016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05.06.2016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05.06.2016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ocuments and Settings\Admin\Рабочий стол\Abstract-Puzzle-Background.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6838542"/>
          </a:xfrm>
          <a:prstGeom prst="rect">
            <a:avLst/>
          </a:prstGeom>
          <a:noFill/>
          <a:extLst>
            <a:ext uri="{909E8E84-426E-40DD-AFC4-6F175D3DCCD1}">
              <a14:hiddenFill xmlns:a14="http://schemas.microsoft.com/office/drawing/2010/main" xmlns="">
                <a:solidFill>
                  <a:srgbClr val="FFFFFF"/>
                </a:solidFill>
              </a14:hiddenFill>
            </a:ext>
          </a:extLst>
        </p:spPr>
      </p:pic>
      <p:sp>
        <p:nvSpPr>
          <p:cNvPr id="2" name="Заголовок 1"/>
          <p:cNvSpPr>
            <a:spLocks noGrp="1"/>
          </p:cNvSpPr>
          <p:nvPr>
            <p:ph type="ctrTitle"/>
          </p:nvPr>
        </p:nvSpPr>
        <p:spPr>
          <a:xfrm>
            <a:off x="685800" y="908720"/>
            <a:ext cx="5326360" cy="4104455"/>
          </a:xfrm>
          <a:solidFill>
            <a:srgbClr val="92D050"/>
          </a:solidFill>
          <a:ln>
            <a:solidFill>
              <a:srgbClr val="FFFF00"/>
            </a:solid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1">
            <a:schemeClr val="accent3"/>
          </a:lnRef>
          <a:fillRef idx="2">
            <a:schemeClr val="accent3"/>
          </a:fillRef>
          <a:effectRef idx="1">
            <a:schemeClr val="accent3"/>
          </a:effectRef>
          <a:fontRef idx="minor">
            <a:schemeClr val="dk1"/>
          </a:fontRef>
        </p:style>
        <p:txBody>
          <a:bodyPr>
            <a:normAutofit fontScale="90000"/>
          </a:bodyPr>
          <a:lstStyle/>
          <a:p>
            <a:r>
              <a:rPr lang="ru-RU" dirty="0" smtClean="0"/>
              <a:t>Совместная работа дошкольного учреждения и семьи по математическому развитию </a:t>
            </a:r>
            <a:r>
              <a:rPr lang="ru-RU" dirty="0" smtClean="0"/>
              <a:t>детей в средней группе </a:t>
            </a:r>
            <a:r>
              <a:rPr lang="ru-RU" dirty="0" smtClean="0"/>
              <a:t/>
            </a:r>
            <a:br>
              <a:rPr lang="ru-RU" dirty="0" smtClean="0"/>
            </a:br>
            <a:endParaRPr lang="ru-RU" b="1" dirty="0">
              <a:solidFill>
                <a:schemeClr val="tx1"/>
              </a:solidFill>
            </a:endParaRPr>
          </a:p>
        </p:txBody>
      </p:sp>
    </p:spTree>
    <p:extLst>
      <p:ext uri="{BB962C8B-B14F-4D97-AF65-F5344CB8AC3E}">
        <p14:creationId xmlns:p14="http://schemas.microsoft.com/office/powerpoint/2010/main" xmlns="" val="2475967616"/>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ocuments and Settings\Admin\Рабочий стол\Abstract-Puzzle-Background.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6838542"/>
          </a:xfrm>
          <a:prstGeom prst="rect">
            <a:avLst/>
          </a:prstGeom>
          <a:noFill/>
          <a:extLst>
            <a:ext uri="{909E8E84-426E-40DD-AFC4-6F175D3DCCD1}">
              <a14:hiddenFill xmlns:a14="http://schemas.microsoft.com/office/drawing/2010/main" xmlns="">
                <a:solidFill>
                  <a:srgbClr val="FFFFFF"/>
                </a:solidFill>
              </a14:hiddenFill>
            </a:ext>
          </a:extLst>
        </p:spPr>
      </p:pic>
      <p:sp>
        <p:nvSpPr>
          <p:cNvPr id="6" name="Заголовок 5"/>
          <p:cNvSpPr>
            <a:spLocks noGrp="1"/>
          </p:cNvSpPr>
          <p:nvPr>
            <p:ph type="title"/>
          </p:nvPr>
        </p:nvSpPr>
        <p:spPr>
          <a:xfrm>
            <a:off x="457200" y="274638"/>
            <a:ext cx="5410944" cy="6369072"/>
          </a:xfrm>
        </p:spPr>
        <p:txBody>
          <a:bodyPr>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sz="2000" b="1" dirty="0" smtClean="0"/>
              <a:t>КОЛИЧЕСТВО И СЧЁТ.</a:t>
            </a:r>
            <a:r>
              <a:rPr lang="ru-RU" sz="2000" dirty="0" smtClean="0"/>
              <a:t/>
            </a:r>
            <a:br>
              <a:rPr lang="ru-RU" sz="2000" dirty="0" smtClean="0"/>
            </a:br>
            <a:r>
              <a:rPr lang="ru-RU" sz="2000" dirty="0" smtClean="0"/>
              <a:t>Ситуаций, в которых родителям предоставляется возможность сообщить новые и выявить уровень имеющихся математических знаний и умений, много.</a:t>
            </a:r>
            <a:br>
              <a:rPr lang="ru-RU" sz="2000" dirty="0" smtClean="0"/>
            </a:br>
            <a:r>
              <a:rPr lang="ru-RU" sz="2000" dirty="0" smtClean="0"/>
              <a:t>Например, кухня- отличный плацдарм для математики.</a:t>
            </a:r>
            <a:br>
              <a:rPr lang="ru-RU" sz="2000" dirty="0" smtClean="0"/>
            </a:br>
            <a:r>
              <a:rPr lang="ru-RU" sz="2000" dirty="0" smtClean="0"/>
              <a:t>Нужно накрыть на стол – поручите это дело ребенку, пусть достанет необходимое количество столовых предметов, принесет из холодильника 2 или 3 яблока, принесет 2 чашки и стакан</a:t>
            </a:r>
            <a:r>
              <a:rPr lang="ru-RU" sz="2000" dirty="0" smtClean="0"/>
              <a:t>.</a:t>
            </a:r>
            <a:r>
              <a:rPr lang="ru-RU" sz="2000" dirty="0" smtClean="0"/>
              <a:t> Поставьте чашки, спросите, сколько нужно поставить тарелок, положить ложек, вилок, если будут обедать 3 или 4 человека. Спросите, чего больше (меньше? Это можно сделать и без счета, путем парного сопоставления. Если пересчитать, то можно сравнить числа (груш больше, их 5, а яблок меньше, их 4.) Варите суп, спросите, какое количество овощей пошло, какой они формы, размера.</a:t>
            </a:r>
            <a:r>
              <a:rPr lang="ru-RU" dirty="0" smtClean="0"/>
              <a:t/>
            </a:r>
            <a:br>
              <a:rPr lang="ru-RU" dirty="0" smtClean="0"/>
            </a:br>
            <a:r>
              <a:rPr lang="ru-RU" dirty="0" smtClean="0"/>
              <a:t/>
            </a:r>
            <a:br>
              <a:rPr lang="ru-RU" dirty="0" smtClean="0"/>
            </a:br>
            <a:endParaRPr lang="ru-RU"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xmlns="" val="44470037"/>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ocuments and Settings\Admin\Рабочий стол\Abstract-Puzzle-Background.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6838542"/>
          </a:xfrm>
          <a:prstGeom prst="rect">
            <a:avLst/>
          </a:prstGeom>
          <a:noFill/>
          <a:extLst>
            <a:ext uri="{909E8E84-426E-40DD-AFC4-6F175D3DCCD1}">
              <a14:hiddenFill xmlns:a14="http://schemas.microsoft.com/office/drawing/2010/main" xmlns="">
                <a:solidFill>
                  <a:srgbClr val="FFFFFF"/>
                </a:solidFill>
              </a14:hiddenFill>
            </a:ext>
          </a:extLst>
        </p:spPr>
      </p:pic>
      <p:sp>
        <p:nvSpPr>
          <p:cNvPr id="6" name="Заголовок 5"/>
          <p:cNvSpPr>
            <a:spLocks noGrp="1"/>
          </p:cNvSpPr>
          <p:nvPr>
            <p:ph type="title"/>
          </p:nvPr>
        </p:nvSpPr>
        <p:spPr>
          <a:xfrm>
            <a:off x="457200" y="274638"/>
            <a:ext cx="5410944" cy="5818658"/>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sz="2000" b="1" dirty="0" smtClean="0"/>
              <a:t>ФОРМА.</a:t>
            </a:r>
            <a:r>
              <a:rPr lang="ru-RU" sz="2000" dirty="0" smtClean="0"/>
              <a:t/>
            </a:r>
            <a:br>
              <a:rPr lang="ru-RU" sz="2000" dirty="0" smtClean="0"/>
            </a:br>
            <a:r>
              <a:rPr lang="ru-RU" sz="2000" dirty="0" smtClean="0"/>
              <a:t>Обращайте внимание детей на форму различных предметов в окружающем мире, их количество. Например, тарелки круглые, скатерть квадратная, часы круглые. Пусть ребенок составляет геометрические фигуры из палочек. Вы можете задавать ему необходимые размеры, исходя из количества палочек. Предложите ему, например, сложить прямоугольник со сторонами в три палочки и четыре палочки; треугольник со сторонами две и три палочки.</a:t>
            </a:r>
            <a:br>
              <a:rPr lang="ru-RU" sz="2000" dirty="0" smtClean="0"/>
            </a:br>
            <a:r>
              <a:rPr lang="ru-RU" sz="2000" dirty="0" smtClean="0"/>
              <a:t>Составляйте также фигуры разного размера и фигуры с разным количеством палочек. Попросите малыша сравнить фигуры. </a:t>
            </a:r>
            <a:endParaRPr lang="ru-RU" sz="2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xmlns="" val="44470037"/>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ocuments and Settings\Admin\Рабочий стол\Abstract-Puzzle-Background.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6838542"/>
          </a:xfrm>
          <a:prstGeom prst="rect">
            <a:avLst/>
          </a:prstGeom>
          <a:noFill/>
          <a:extLst>
            <a:ext uri="{909E8E84-426E-40DD-AFC4-6F175D3DCCD1}">
              <a14:hiddenFill xmlns:a14="http://schemas.microsoft.com/office/drawing/2010/main" xmlns="">
                <a:solidFill>
                  <a:srgbClr val="FFFFFF"/>
                </a:solidFill>
              </a14:hiddenFill>
            </a:ext>
          </a:extLst>
        </p:spPr>
      </p:pic>
      <p:sp>
        <p:nvSpPr>
          <p:cNvPr id="6" name="Заголовок 5"/>
          <p:cNvSpPr>
            <a:spLocks noGrp="1"/>
          </p:cNvSpPr>
          <p:nvPr>
            <p:ph type="title"/>
          </p:nvPr>
        </p:nvSpPr>
        <p:spPr>
          <a:xfrm>
            <a:off x="457200" y="274638"/>
            <a:ext cx="5410944" cy="5818658"/>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sz="2000" b="1" dirty="0" smtClean="0"/>
              <a:t>ОРИЕНТИРОВКА В ПРОСТРАНСТВЕ И ВО ВРЕМЕНИ.</a:t>
            </a:r>
            <a:r>
              <a:rPr lang="ru-RU" sz="2000" dirty="0" smtClean="0"/>
              <a:t/>
            </a:r>
            <a:br>
              <a:rPr lang="ru-RU" sz="2000" dirty="0" smtClean="0"/>
            </a:br>
            <a:r>
              <a:rPr lang="ru-RU" sz="2000" dirty="0" smtClean="0"/>
              <a:t>Каждый день родители могут найти разные возможности для развития у детей ориентировки во времени и пространстве. </a:t>
            </a:r>
            <a:r>
              <a:rPr lang="ru-RU" sz="2000" dirty="0" smtClean="0"/>
              <a:t/>
            </a:r>
            <a:br>
              <a:rPr lang="ru-RU" sz="2000" dirty="0" smtClean="0"/>
            </a:br>
            <a:r>
              <a:rPr lang="ru-RU" sz="2000" dirty="0" smtClean="0"/>
              <a:t>Спрашивайте ребенка, что находится слева, справа от него, впереди, сзади. Обращайте внимание на то, когда происходит те или иные события, используя слова: вчера, сегодня, завтра (что было сегодня, что было вчера и что будет завтра). Называйте день недели, спрашивайте его; а какой был вчера, будет завтра. Называйте текущий месяц, если есть в этом месяце праздники или знаменательные даты, обратите на это внимание.</a:t>
            </a:r>
            <a:endParaRPr lang="ru-RU" sz="2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xmlns="" val="44470037"/>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ocuments and Settings\Admin\Рабочий стол\Abstract-Puzzle-Background.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6838542"/>
          </a:xfrm>
          <a:prstGeom prst="rect">
            <a:avLst/>
          </a:prstGeom>
          <a:noFill/>
          <a:extLst>
            <a:ext uri="{909E8E84-426E-40DD-AFC4-6F175D3DCCD1}">
              <a14:hiddenFill xmlns:a14="http://schemas.microsoft.com/office/drawing/2010/main" xmlns="">
                <a:solidFill>
                  <a:srgbClr val="FFFFFF"/>
                </a:solidFill>
              </a14:hiddenFill>
            </a:ext>
          </a:extLst>
        </p:spPr>
      </p:pic>
      <p:sp>
        <p:nvSpPr>
          <p:cNvPr id="6" name="Заголовок 5"/>
          <p:cNvSpPr>
            <a:spLocks noGrp="1"/>
          </p:cNvSpPr>
          <p:nvPr>
            <p:ph type="title"/>
          </p:nvPr>
        </p:nvSpPr>
        <p:spPr>
          <a:xfrm>
            <a:off x="457200" y="274638"/>
            <a:ext cx="5410944" cy="4083056"/>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l"/>
            <a:r>
              <a:rPr lang="ru-RU"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СПАСИБО ЗА ВНИМАНИЕ!</a:t>
            </a:r>
            <a:endParaRPr lang="ru-RU"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Прямоугольник 3"/>
          <p:cNvSpPr/>
          <p:nvPr/>
        </p:nvSpPr>
        <p:spPr>
          <a:xfrm>
            <a:off x="2286000" y="5167796"/>
            <a:ext cx="4572000" cy="369332"/>
          </a:xfrm>
          <a:prstGeom prst="rect">
            <a:avLst/>
          </a:prstGeom>
        </p:spPr>
        <p:txBody>
          <a:bodyPr wrap="square">
            <a:spAutoFit/>
          </a:bodyPr>
          <a:lstStyle/>
          <a:p>
            <a:r>
              <a:rPr lang="ru-RU" dirty="0" smtClean="0"/>
              <a:t>Работу выполнила: Курапова Н.С.</a:t>
            </a:r>
            <a:endParaRPr lang="ru-RU" dirty="0"/>
          </a:p>
        </p:txBody>
      </p:sp>
    </p:spTree>
    <p:extLst>
      <p:ext uri="{BB962C8B-B14F-4D97-AF65-F5344CB8AC3E}">
        <p14:creationId xmlns:p14="http://schemas.microsoft.com/office/powerpoint/2010/main" xmlns="" val="44470037"/>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36</Words>
  <Application>Microsoft Office PowerPoint</Application>
  <PresentationFormat>Экран (4:3)</PresentationFormat>
  <Paragraphs>6</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Тема Office</vt:lpstr>
      <vt:lpstr>Совместная работа дошкольного учреждения и семьи по математическому развитию детей в средней группе  </vt:lpstr>
      <vt:lpstr>КОЛИЧЕСТВО И СЧЁТ. Ситуаций, в которых родителям предоставляется возможность сообщить новые и выявить уровень имеющихся математических знаний и умений, много. Например, кухня- отличный плацдарм для математики. Нужно накрыть на стол – поручите это дело ребенку, пусть достанет необходимое количество столовых предметов, принесет из холодильника 2 или 3 яблока, принесет 2 чашки и стакан. Поставьте чашки, спросите, сколько нужно поставить тарелок, положить ложек, вилок, если будут обедать 3 или 4 человека. Спросите, чего больше (меньше? Это можно сделать и без счета, путем парного сопоставления. Если пересчитать, то можно сравнить числа (груш больше, их 5, а яблок меньше, их 4.) Варите суп, спросите, какое количество овощей пошло, какой они формы, размера.  </vt:lpstr>
      <vt:lpstr>ФОРМА. Обращайте внимание детей на форму различных предметов в окружающем мире, их количество. Например, тарелки круглые, скатерть квадратная, часы круглые. Пусть ребенок составляет геометрические фигуры из палочек. Вы можете задавать ему необходимые размеры, исходя из количества палочек. Предложите ему, например, сложить прямоугольник со сторонами в три палочки и четыре палочки; треугольник со сторонами две и три палочки. Составляйте также фигуры разного размера и фигуры с разным количеством палочек. Попросите малыша сравнить фигуры. </vt:lpstr>
      <vt:lpstr>ОРИЕНТИРОВКА В ПРОСТРАНСТВЕ И ВО ВРЕМЕНИ. Каждый день родители могут найти разные возможности для развития у детей ориентировки во времени и пространстве.  Спрашивайте ребенка, что находится слева, справа от него, впереди, сзади. Обращайте внимание на то, когда происходит те или иные события, используя слова: вчера, сегодня, завтра (что было сегодня, что было вчера и что будет завтра). Называйте день недели, спрашивайте его; а какой был вчера, будет завтра. Называйте текущий месяц, если есть в этом месяце праздники или знаменательные даты, обратите на это внимание.</vt:lpstr>
      <vt:lpstr>СПАСИБО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Совместная работа дошкольного учреждения и семьи по математическому развитию детей </dc:title>
  <dc:creator>Администратор</dc:creator>
  <cp:lastModifiedBy>Администратор</cp:lastModifiedBy>
  <cp:revision>2</cp:revision>
  <dcterms:created xsi:type="dcterms:W3CDTF">2016-06-05T12:14:23Z</dcterms:created>
  <dcterms:modified xsi:type="dcterms:W3CDTF">2016-06-05T12:26:18Z</dcterms:modified>
</cp:coreProperties>
</file>