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5" r:id="rId9"/>
    <p:sldId id="266" r:id="rId10"/>
    <p:sldId id="267" r:id="rId11"/>
    <p:sldId id="268" r:id="rId12"/>
    <p:sldId id="270" r:id="rId13"/>
    <p:sldId id="272" r:id="rId14"/>
    <p:sldId id="273" r:id="rId15"/>
    <p:sldId id="274" r:id="rId16"/>
    <p:sldId id="275" r:id="rId17"/>
    <p:sldId id="276"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16" name="Номер слайда 15"/>
          <p:cNvSpPr>
            <a:spLocks noGrp="1"/>
          </p:cNvSpPr>
          <p:nvPr>
            <p:ph type="sldNum" sz="quarter" idx="11"/>
          </p:nvPr>
        </p:nvSpPr>
        <p:spPr/>
        <p:txBody>
          <a:bodyPr/>
          <a:lstStyle/>
          <a:p>
            <a:fld id="{725C68B6-61C2-468F-89AB-4B9F7531AA68}"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B106E36-FD25-4E2D-B0AA-010F637433A0}" type="datetimeFigureOut">
              <a:rPr lang="ru-RU" smtClean="0"/>
              <a:pPr/>
              <a:t>05.06.2016</a:t>
            </a:fld>
            <a:endParaRPr lang="ru-RU"/>
          </a:p>
        </p:txBody>
      </p:sp>
      <p:sp>
        <p:nvSpPr>
          <p:cNvPr id="15" name="Номер слайда 14"/>
          <p:cNvSpPr>
            <a:spLocks noGrp="1"/>
          </p:cNvSpPr>
          <p:nvPr>
            <p:ph type="sldNum" sz="quarter" idx="15"/>
          </p:nvPr>
        </p:nvSpPr>
        <p:spPr/>
        <p:txBody>
          <a:bodyPr/>
          <a:lstStyle>
            <a:lvl1pPr algn="ctr">
              <a:defRPr/>
            </a:lvl1pPr>
          </a:lstStyle>
          <a:p>
            <a:fld id="{725C68B6-61C2-468F-89AB-4B9F7531AA68}"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B106E36-FD25-4E2D-B0AA-010F637433A0}" type="datetimeFigureOut">
              <a:rPr lang="ru-RU" smtClean="0"/>
              <a:pPr/>
              <a:t>05.06.2016</a:t>
            </a:fld>
            <a:endParaRPr lang="ru-RU"/>
          </a:p>
        </p:txBody>
      </p:sp>
      <p:sp>
        <p:nvSpPr>
          <p:cNvPr id="9" name="Номер слайда 8"/>
          <p:cNvSpPr>
            <a:spLocks noGrp="1"/>
          </p:cNvSpPr>
          <p:nvPr>
            <p:ph type="sldNum" sz="quarter" idx="15"/>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9" name="Номер слайда 8"/>
          <p:cNvSpPr>
            <a:spLocks noGrp="1"/>
          </p:cNvSpPr>
          <p:nvPr>
            <p:ph type="sldNum" sz="quarter" idx="11"/>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B106E36-FD25-4E2D-B0AA-010F637433A0}" type="datetimeFigureOut">
              <a:rPr lang="ru-RU" smtClean="0"/>
              <a:pPr/>
              <a:t>05.06.2016</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25C68B6-61C2-468F-89AB-4B9F7531AA68}"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500042"/>
            <a:ext cx="8305800" cy="3000396"/>
          </a:xfrm>
        </p:spPr>
        <p:txBody>
          <a:bodyPr/>
          <a:lstStyle/>
          <a:p>
            <a:r>
              <a:rPr lang="ru-RU" b="1" dirty="0" smtClean="0">
                <a:solidFill>
                  <a:srgbClr val="C00000"/>
                </a:solidFill>
              </a:rPr>
              <a:t>Математическое развитие</a:t>
            </a:r>
            <a:endParaRPr lang="ru-RU"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85720" y="1285860"/>
            <a:ext cx="8215370" cy="5357850"/>
          </a:xfrm>
        </p:spPr>
        <p:txBody>
          <a:bodyPr/>
          <a:lstStyle/>
          <a:p>
            <a:r>
              <a:rPr lang="ru-RU" sz="3200" dirty="0" smtClean="0">
                <a:solidFill>
                  <a:srgbClr val="C00000"/>
                </a:solidFill>
              </a:rPr>
              <a:t>Дидактические игры и упражнения по составлению фигур из счетных палочек.</a:t>
            </a:r>
            <a:endParaRPr lang="ru-RU" sz="3200" dirty="0">
              <a:solidFill>
                <a:srgbClr val="C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www.maam.ru/upload/blogs/449580d7fb3b520f853d6eda3eff795f.jpg.jpg"/>
          <p:cNvPicPr/>
          <p:nvPr/>
        </p:nvPicPr>
        <p:blipFill>
          <a:blip r:embed="rId2" cstate="print"/>
          <a:srcRect/>
          <a:stretch>
            <a:fillRect/>
          </a:stretch>
        </p:blipFill>
        <p:spPr bwMode="auto">
          <a:xfrm>
            <a:off x="357158" y="285728"/>
            <a:ext cx="8501122" cy="635798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www.maam.ru/upload/blogs/af85a19aa09a02a8e1f2938dc7f194f1.jpg.jpg"/>
          <p:cNvPicPr/>
          <p:nvPr/>
        </p:nvPicPr>
        <p:blipFill>
          <a:blip r:embed="rId2" cstate="print"/>
          <a:srcRect/>
          <a:stretch>
            <a:fillRect/>
          </a:stretch>
        </p:blipFill>
        <p:spPr bwMode="auto">
          <a:xfrm>
            <a:off x="357158" y="357166"/>
            <a:ext cx="8501122" cy="621510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www.maam.ru/upload/blogs/f595481968e7ad8f166e794630783f81.jpg.jpg"/>
          <p:cNvPicPr/>
          <p:nvPr/>
        </p:nvPicPr>
        <p:blipFill>
          <a:blip r:embed="rId2" cstate="print"/>
          <a:srcRect/>
          <a:stretch>
            <a:fillRect/>
          </a:stretch>
        </p:blipFill>
        <p:spPr bwMode="auto">
          <a:xfrm>
            <a:off x="357159" y="428604"/>
            <a:ext cx="8358246" cy="614366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dirty="0" smtClean="0">
                <a:solidFill>
                  <a:srgbClr val="C00000"/>
                </a:solidFill>
              </a:rPr>
              <a:t>Подвижные игры для дошкольников на ориентировку в пространстве</a:t>
            </a:r>
            <a:endParaRPr lang="ru-RU" dirty="0">
              <a:solidFill>
                <a:srgbClr val="C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57158" y="285728"/>
            <a:ext cx="8501122" cy="6215106"/>
          </a:xfrm>
        </p:spPr>
        <p:txBody>
          <a:bodyPr>
            <a:normAutofit/>
          </a:bodyPr>
          <a:lstStyle/>
          <a:p>
            <a:r>
              <a:rPr lang="ru-RU" b="1" dirty="0" smtClean="0">
                <a:solidFill>
                  <a:schemeClr val="bg1"/>
                </a:solidFill>
              </a:rPr>
              <a:t>"Веселые игрушки "</a:t>
            </a:r>
            <a:r>
              <a:rPr lang="ru-RU" dirty="0" smtClean="0">
                <a:solidFill>
                  <a:schemeClr val="bg1"/>
                </a:solidFill>
              </a:rPr>
              <a:t/>
            </a:r>
            <a:br>
              <a:rPr lang="ru-RU" dirty="0" smtClean="0">
                <a:solidFill>
                  <a:schemeClr val="bg1"/>
                </a:solidFill>
              </a:rPr>
            </a:br>
            <a:r>
              <a:rPr lang="ru-RU" dirty="0" smtClean="0">
                <a:solidFill>
                  <a:schemeClr val="bg1"/>
                </a:solidFill>
              </a:rPr>
              <a:t>Упражнение на закрепление знания левой и правой руки. Попросить ребенка поднять вверх правую руку, левую ногу, топнуть правой ногой, дотронуться левой рукой до правого уха и т.д.</a:t>
            </a:r>
            <a:br>
              <a:rPr lang="ru-RU" dirty="0" smtClean="0">
                <a:solidFill>
                  <a:schemeClr val="bg1"/>
                </a:solidFill>
              </a:rPr>
            </a:br>
            <a:r>
              <a:rPr lang="ru-RU" dirty="0" smtClean="0">
                <a:solidFill>
                  <a:schemeClr val="bg1"/>
                </a:solidFill>
              </a:rPr>
              <a:t> </a:t>
            </a:r>
            <a:br>
              <a:rPr lang="ru-RU" dirty="0" smtClean="0">
                <a:solidFill>
                  <a:schemeClr val="bg1"/>
                </a:solidFill>
              </a:rPr>
            </a:br>
            <a:r>
              <a:rPr lang="ru-RU" b="1" dirty="0" smtClean="0">
                <a:solidFill>
                  <a:schemeClr val="bg1"/>
                </a:solidFill>
              </a:rPr>
              <a:t>"Что изменилось? "</a:t>
            </a:r>
            <a:r>
              <a:rPr lang="ru-RU" dirty="0" smtClean="0">
                <a:solidFill>
                  <a:schemeClr val="bg1"/>
                </a:solidFill>
              </a:rPr>
              <a:t/>
            </a:r>
            <a:br>
              <a:rPr lang="ru-RU" dirty="0" smtClean="0">
                <a:solidFill>
                  <a:schemeClr val="bg1"/>
                </a:solidFill>
              </a:rPr>
            </a:br>
            <a:r>
              <a:rPr lang="ru-RU" dirty="0" smtClean="0">
                <a:solidFill>
                  <a:schemeClr val="bg1"/>
                </a:solidFill>
              </a:rPr>
              <a:t>Ребенок сидит на стуле в центре, с четырех сторон от него стоят стулья на них положить игрушки. Взрослый называет предмет, а ребенок где он находится.. Затем меняем игрушки местами и узнаем, что изменилось?</a:t>
            </a:r>
            <a:r>
              <a:rPr lang="ru-RU" dirty="0" smtClean="0"/>
              <a:t/>
            </a:r>
            <a:br>
              <a:rPr lang="ru-RU" dirty="0" smtClean="0"/>
            </a:br>
            <a:r>
              <a:rPr lang="ru-RU" dirty="0" smtClean="0"/>
              <a:t> </a:t>
            </a:r>
            <a:br>
              <a:rPr lang="ru-RU" dirty="0" smtClean="0"/>
            </a:b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28596" y="428604"/>
            <a:ext cx="8286808" cy="6000792"/>
          </a:xfrm>
        </p:spPr>
        <p:txBody>
          <a:bodyPr>
            <a:normAutofit/>
          </a:bodyPr>
          <a:lstStyle/>
          <a:p>
            <a:r>
              <a:rPr lang="ru-RU" b="1" dirty="0" smtClean="0">
                <a:solidFill>
                  <a:schemeClr val="bg1"/>
                </a:solidFill>
              </a:rPr>
              <a:t>"Далеко и близко"</a:t>
            </a:r>
            <a:r>
              <a:rPr lang="ru-RU" dirty="0" smtClean="0">
                <a:solidFill>
                  <a:schemeClr val="bg1"/>
                </a:solidFill>
              </a:rPr>
              <a:t/>
            </a:r>
            <a:br>
              <a:rPr lang="ru-RU" dirty="0" smtClean="0">
                <a:solidFill>
                  <a:schemeClr val="bg1"/>
                </a:solidFill>
              </a:rPr>
            </a:br>
            <a:r>
              <a:rPr lang="ru-RU" dirty="0" smtClean="0">
                <a:solidFill>
                  <a:schemeClr val="bg1"/>
                </a:solidFill>
              </a:rPr>
              <a:t>Попросите ре6енка осмотреться и рассказать, что находится вокруг него, задавая наводящие вопросы: что перед ним, что сзади, справа, слева, внизу, вверху, что далеко, что близко.</a:t>
            </a:r>
            <a:br>
              <a:rPr lang="ru-RU" dirty="0" smtClean="0">
                <a:solidFill>
                  <a:schemeClr val="bg1"/>
                </a:solidFill>
              </a:rPr>
            </a:br>
            <a:r>
              <a:rPr lang="ru-RU" dirty="0" smtClean="0">
                <a:solidFill>
                  <a:schemeClr val="bg1"/>
                </a:solidFill>
              </a:rPr>
              <a:t> </a:t>
            </a:r>
            <a:br>
              <a:rPr lang="ru-RU" dirty="0" smtClean="0">
                <a:solidFill>
                  <a:schemeClr val="bg1"/>
                </a:solidFill>
              </a:rPr>
            </a:br>
            <a:r>
              <a:rPr lang="ru-RU" b="1" dirty="0" smtClean="0">
                <a:solidFill>
                  <a:schemeClr val="bg1"/>
                </a:solidFill>
              </a:rPr>
              <a:t>"Найди игрушку"</a:t>
            </a:r>
            <a:r>
              <a:rPr lang="ru-RU" dirty="0" smtClean="0">
                <a:solidFill>
                  <a:schemeClr val="bg1"/>
                </a:solidFill>
              </a:rPr>
              <a:t/>
            </a:r>
            <a:br>
              <a:rPr lang="ru-RU" dirty="0" smtClean="0">
                <a:solidFill>
                  <a:schemeClr val="bg1"/>
                </a:solidFill>
              </a:rPr>
            </a:br>
            <a:r>
              <a:rPr lang="ru-RU" dirty="0" smtClean="0">
                <a:solidFill>
                  <a:schemeClr val="bg1"/>
                </a:solidFill>
              </a:rPr>
              <a:t>Предложить ребенку выйти из группового помещения. Спрятать в комнате игрушку и попросить ребенка найти ее, используя ваши подсказки: иди вперед, поверни налево, сделать шаг назад, посмотреть внизу, на полке, в шкафу, выше, ниже и т.д.</a:t>
            </a:r>
            <a:r>
              <a:rPr lang="ru-RU" dirty="0" smtClean="0"/>
              <a:t/>
            </a:r>
            <a:br>
              <a:rPr lang="ru-RU" dirty="0" smtClean="0"/>
            </a:b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643306" y="5214950"/>
            <a:ext cx="5072098" cy="1285884"/>
          </a:xfrm>
        </p:spPr>
        <p:txBody>
          <a:bodyPr/>
          <a:lstStyle/>
          <a:p>
            <a:r>
              <a:rPr lang="ru-RU" dirty="0" smtClean="0">
                <a:solidFill>
                  <a:schemeClr val="bg1"/>
                </a:solidFill>
              </a:rPr>
              <a:t>Работу выполнила: Курапова Н.С.</a:t>
            </a:r>
          </a:p>
          <a:p>
            <a:endParaRPr lang="ru-RU" dirty="0"/>
          </a:p>
        </p:txBody>
      </p:sp>
      <p:sp>
        <p:nvSpPr>
          <p:cNvPr id="2" name="Заголовок 1"/>
          <p:cNvSpPr>
            <a:spLocks noGrp="1"/>
          </p:cNvSpPr>
          <p:nvPr>
            <p:ph type="ctrTitle"/>
          </p:nvPr>
        </p:nvSpPr>
        <p:spPr>
          <a:xfrm>
            <a:off x="357158" y="571481"/>
            <a:ext cx="8501122" cy="2928957"/>
          </a:xfrm>
        </p:spPr>
        <p:txBody>
          <a:bodyPr>
            <a:normAutofit/>
          </a:bodyPr>
          <a:lstStyle/>
          <a:p>
            <a:r>
              <a:rPr lang="ru-RU" sz="6000" dirty="0" smtClean="0">
                <a:solidFill>
                  <a:srgbClr val="C00000"/>
                </a:solidFill>
              </a:rPr>
              <a:t>Спасибо за внимание!</a:t>
            </a:r>
            <a:endParaRPr lang="ru-RU" sz="6000"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928670"/>
            <a:ext cx="8305800" cy="5143536"/>
          </a:xfrm>
        </p:spPr>
        <p:txBody>
          <a:bodyPr>
            <a:normAutofit/>
          </a:bodyPr>
          <a:lstStyle/>
          <a:p>
            <a:r>
              <a:rPr lang="ru-RU" b="1" dirty="0" smtClean="0">
                <a:solidFill>
                  <a:srgbClr val="C00000"/>
                </a:solidFill>
              </a:rPr>
              <a:t>Дидактические игры и упражнения:</a:t>
            </a:r>
            <a:br>
              <a:rPr lang="ru-RU" b="1" dirty="0" smtClean="0">
                <a:solidFill>
                  <a:srgbClr val="C00000"/>
                </a:solidFill>
              </a:rPr>
            </a:br>
            <a:r>
              <a:rPr lang="ru-RU" b="1" dirty="0" smtClean="0">
                <a:solidFill>
                  <a:srgbClr val="C00000"/>
                </a:solidFill>
              </a:rPr>
              <a:t>для выработки навыков счета с использованием различных анализаторов. </a:t>
            </a:r>
            <a:r>
              <a:rPr lang="ru-RU" b="1" dirty="0" smtClean="0"/>
              <a:t/>
            </a:r>
            <a:br>
              <a:rPr lang="ru-RU" b="1" dirty="0" smtClean="0"/>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357850"/>
          </a:xfrm>
        </p:spPr>
        <p:txBody>
          <a:bodyPr>
            <a:normAutofit fontScale="85000" lnSpcReduction="20000"/>
          </a:bodyPr>
          <a:lstStyle/>
          <a:p>
            <a:r>
              <a:rPr lang="ru-RU" b="1" dirty="0" smtClean="0">
                <a:solidFill>
                  <a:schemeClr val="bg1"/>
                </a:solidFill>
              </a:rPr>
              <a:t>«Подбери игрушку»</a:t>
            </a:r>
            <a:r>
              <a:rPr lang="ru-RU" dirty="0" smtClean="0">
                <a:solidFill>
                  <a:schemeClr val="bg1"/>
                </a:solidFill>
              </a:rPr>
              <a:t/>
            </a:r>
            <a:br>
              <a:rPr lang="ru-RU" dirty="0" smtClean="0">
                <a:solidFill>
                  <a:schemeClr val="bg1"/>
                </a:solidFill>
              </a:rPr>
            </a:br>
            <a:r>
              <a:rPr lang="ru-RU" b="1" dirty="0" smtClean="0">
                <a:solidFill>
                  <a:schemeClr val="bg1"/>
                </a:solidFill>
              </a:rPr>
              <a:t>Цель:</a:t>
            </a:r>
            <a:r>
              <a:rPr lang="ru-RU" dirty="0" smtClean="0">
                <a:solidFill>
                  <a:schemeClr val="bg1"/>
                </a:solidFill>
              </a:rPr>
              <a:t> упражнять в счете предметов по названному числу и запоминании его учить находить равное количество игрушек. </a:t>
            </a:r>
            <a:r>
              <a:rPr lang="ru-RU" b="1" dirty="0" smtClean="0">
                <a:solidFill>
                  <a:schemeClr val="bg1"/>
                </a:solidFill>
              </a:rPr>
              <a:t>Содержание.</a:t>
            </a:r>
            <a:r>
              <a:rPr lang="ru-RU" dirty="0" smtClean="0">
                <a:solidFill>
                  <a:schemeClr val="bg1"/>
                </a:solidFill>
              </a:rPr>
              <a:t> В. объясняет детям, что они будут учиться отсчитывать столько  игрушек, сколько он скажет. По очереди вызывает детей и дает им задание принести определенное число игрушек и поставить на тот или иной стол. Другим детям поручает проверить, верно, ли выполнено задание, а для этого сосчитать игрушки, например: «Сережа, принеси 3 пирамидки и поставь на этот стол. Витя, проверь, сколько пирамидок принес Сережа». В результате на одном столе оказывается 2 игрушки, на втором-3, на третьем-4, на четвертом-5. Затем детям предлагается отсчитать определенное число игрушек и поставить на тот стол, где столько же таких игрушек, так, чтобы было видно, что их поровну. Выполнив задание, ребенок рассказывает, что сделал. Другой ребенок проверяет, верно ли выполнено задание</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10206"/>
          </a:xfrm>
        </p:spPr>
        <p:txBody>
          <a:bodyPr>
            <a:normAutofit fontScale="85000" lnSpcReduction="20000"/>
          </a:bodyPr>
          <a:lstStyle/>
          <a:p>
            <a:r>
              <a:rPr lang="ru-RU" b="1" dirty="0" smtClean="0">
                <a:solidFill>
                  <a:schemeClr val="bg1"/>
                </a:solidFill>
              </a:rPr>
              <a:t>«Назови и сосчитай»</a:t>
            </a:r>
            <a:br>
              <a:rPr lang="ru-RU" b="1" dirty="0" smtClean="0">
                <a:solidFill>
                  <a:schemeClr val="bg1"/>
                </a:solidFill>
              </a:rPr>
            </a:br>
            <a:r>
              <a:rPr lang="ru-RU" b="1" dirty="0" smtClean="0">
                <a:solidFill>
                  <a:schemeClr val="bg1"/>
                </a:solidFill>
              </a:rPr>
              <a:t>Цель:</a:t>
            </a:r>
            <a:r>
              <a:rPr lang="ru-RU" dirty="0" smtClean="0">
                <a:solidFill>
                  <a:schemeClr val="bg1"/>
                </a:solidFill>
              </a:rPr>
              <a:t> учить детей считать звуки, называя итоговое число.</a:t>
            </a:r>
            <a:br>
              <a:rPr lang="ru-RU" dirty="0" smtClean="0">
                <a:solidFill>
                  <a:schemeClr val="bg1"/>
                </a:solidFill>
              </a:rPr>
            </a:br>
            <a:r>
              <a:rPr lang="ru-RU" b="1" dirty="0" smtClean="0">
                <a:solidFill>
                  <a:schemeClr val="bg1"/>
                </a:solidFill>
              </a:rPr>
              <a:t>Содержание. </a:t>
            </a:r>
            <a:r>
              <a:rPr lang="ru-RU" dirty="0" smtClean="0">
                <a:solidFill>
                  <a:schemeClr val="bg1"/>
                </a:solidFill>
              </a:rPr>
              <a:t>Занятие лучше начать со счета игрушек, вызвав к столу 2-3 детей, после этого сказать, что дети хорошо умеют считать игрушки, вещи, а сегодня они научатся считать звуки. В. предлагает детям сосчитать, помогая рукой, сколько раз он ударит по столу. Он показывает, как надо в такт ударам производить взмах кистью правой руки, стоящей на локте. Удары производят негромко и не слишком часто, чтобы дети успевали их считать. Сначала извлекают не более 1-3 звуков и только тогда, когда дети перестанут ошибаться, количество ударов увеличивается. Далее, предлагается воспроизвести указанное количество звуков. Педагог по очереди вызывает детей к столу и предлагает им ударить молоточком, палочкой о палочку 2-5 раз. В заключение всем детям  предлагают поднять руку (наклониться вперед, присесть) столько раз, сколько раз ударит молоточек.</a:t>
            </a:r>
            <a:br>
              <a:rPr lang="ru-RU" dirty="0" smtClean="0">
                <a:solidFill>
                  <a:schemeClr val="bg1"/>
                </a:solidFill>
              </a:rPr>
            </a:br>
            <a:endParaRPr lang="ru-RU"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53082"/>
          </a:xfrm>
        </p:spPr>
        <p:txBody>
          <a:bodyPr>
            <a:normAutofit fontScale="77500" lnSpcReduction="20000"/>
          </a:bodyPr>
          <a:lstStyle/>
          <a:p>
            <a:r>
              <a:rPr lang="ru-RU" b="1" dirty="0" smtClean="0">
                <a:solidFill>
                  <a:schemeClr val="bg1"/>
                </a:solidFill>
              </a:rPr>
              <a:t>«Посчитай птичек»</a:t>
            </a:r>
            <a:endParaRPr lang="ru-RU" dirty="0" smtClean="0">
              <a:solidFill>
                <a:schemeClr val="bg1"/>
              </a:solidFill>
            </a:endParaRPr>
          </a:p>
          <a:p>
            <a:r>
              <a:rPr lang="ru-RU" b="1" dirty="0" smtClean="0">
                <a:solidFill>
                  <a:schemeClr val="bg1"/>
                </a:solidFill>
              </a:rPr>
              <a:t>Цель:</a:t>
            </a:r>
            <a:r>
              <a:rPr lang="ru-RU" dirty="0" smtClean="0">
                <a:solidFill>
                  <a:schemeClr val="bg1"/>
                </a:solidFill>
              </a:rPr>
              <a:t> показать образование чисел 6 и 7, научить детей вести счет в пределах 7.</a:t>
            </a:r>
          </a:p>
          <a:p>
            <a:r>
              <a:rPr lang="ru-RU" b="1" dirty="0" smtClean="0">
                <a:solidFill>
                  <a:schemeClr val="bg1"/>
                </a:solidFill>
              </a:rPr>
              <a:t>Содержание. </a:t>
            </a:r>
            <a:r>
              <a:rPr lang="ru-RU" dirty="0" smtClean="0">
                <a:solidFill>
                  <a:schemeClr val="bg1"/>
                </a:solidFill>
              </a:rPr>
              <a:t>Педагог выставляет на наборном полотне в один ряд 2 группы картинок(снегирей и синичек(на некотором расстоянии одну от другой и спрашивает: «Как называют этих птиц? Поровну ли их? Как проверить?» Ребенок размещает картинки в 2 ряда, одну под другой. Выясняет, что птиц поровну, по 5. В. добавляет синичку и спрашивает: «Сколько стало синичек? Как получилось 6 синичек? Сколько было? Сколько добавили? Сколько стало? Каких птиц получилось больше? Сколько их? Каких меньше? Сколько их? Какое число больше:6 или 6?Какое меньше? Как сделать, чтобы птиц стало поровну по 6. (Подчеркивает, если одну птицу убрать, то тоже станет поровну по 5). Убирает 1 синицу и спрашивает: «Сколько их стало? Как получилось число 5». Снова добавляет по 1 птичке в каждом ряду и предлагает всем детям сосчитать птиц. Аналогичным образом знакомит с числом 7.</a:t>
            </a:r>
          </a:p>
          <a:p>
            <a:r>
              <a:rPr lang="ru-RU" b="1" dirty="0" smtClean="0">
                <a:solidFill>
                  <a:schemeClr val="bg1"/>
                </a:solidFill>
              </a:rPr>
              <a:t> </a:t>
            </a:r>
            <a:endParaRPr lang="ru-RU"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68808"/>
          </a:xfrm>
        </p:spPr>
        <p:txBody>
          <a:bodyPr>
            <a:normAutofit/>
          </a:bodyPr>
          <a:lstStyle/>
          <a:p>
            <a:r>
              <a:rPr lang="ru-RU" dirty="0" smtClean="0">
                <a:solidFill>
                  <a:srgbClr val="C00000"/>
                </a:solidFill>
              </a:rPr>
              <a:t>Игры и упражнения на развитие </a:t>
            </a:r>
            <a:r>
              <a:rPr lang="ru-RU" dirty="0" err="1" smtClean="0">
                <a:solidFill>
                  <a:srgbClr val="C00000"/>
                </a:solidFill>
              </a:rPr>
              <a:t>сенсорики</a:t>
            </a:r>
            <a:r>
              <a:rPr lang="ru-RU" dirty="0" smtClean="0">
                <a:solidFill>
                  <a:srgbClr val="C00000"/>
                </a:solidFill>
              </a:rPr>
              <a:t> дошкольников. </a:t>
            </a:r>
            <a:r>
              <a:rPr lang="ru-RU" dirty="0" smtClean="0"/>
              <a:t/>
            </a:r>
            <a:br>
              <a:rPr lang="ru-RU" dirty="0" smtClean="0"/>
            </a:b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0"/>
            <a:ext cx="8305800" cy="4572008"/>
          </a:xfrm>
        </p:spPr>
        <p:txBody>
          <a:bodyPr>
            <a:normAutofit fontScale="90000"/>
          </a:bodyPr>
          <a:lstStyle/>
          <a:p>
            <a:r>
              <a:rPr lang="ru-RU" sz="2700" dirty="0" smtClean="0">
                <a:solidFill>
                  <a:schemeClr val="bg1"/>
                </a:solidFill>
              </a:rPr>
              <a:t>«Составь пары предметных картинок»</a:t>
            </a:r>
            <a:br>
              <a:rPr lang="ru-RU" sz="2700" dirty="0" smtClean="0">
                <a:solidFill>
                  <a:schemeClr val="bg1"/>
                </a:solidFill>
              </a:rPr>
            </a:br>
            <a:r>
              <a:rPr lang="ru-RU" sz="2700" dirty="0" smtClean="0">
                <a:solidFill>
                  <a:schemeClr val="bg1"/>
                </a:solidFill>
              </a:rPr>
              <a:t>Цель: учить различать и сравнивать предметные картинки между собой,</a:t>
            </a:r>
            <a:br>
              <a:rPr lang="ru-RU" sz="2700" dirty="0" smtClean="0">
                <a:solidFill>
                  <a:schemeClr val="bg1"/>
                </a:solidFill>
              </a:rPr>
            </a:br>
            <a:r>
              <a:rPr lang="ru-RU" sz="2700" dirty="0" smtClean="0">
                <a:solidFill>
                  <a:schemeClr val="bg1"/>
                </a:solidFill>
              </a:rPr>
              <a:t>правильно их называть, развивать способность концентрировать внимание.</a:t>
            </a:r>
            <a:br>
              <a:rPr lang="ru-RU" sz="2700" dirty="0" smtClean="0">
                <a:solidFill>
                  <a:schemeClr val="bg1"/>
                </a:solidFill>
              </a:rPr>
            </a:br>
            <a:r>
              <a:rPr lang="ru-RU" sz="2700" dirty="0" smtClean="0">
                <a:solidFill>
                  <a:schemeClr val="bg1"/>
                </a:solidFill>
              </a:rPr>
              <a:t>Ход игры:</a:t>
            </a:r>
            <a:br>
              <a:rPr lang="ru-RU" sz="2700" dirty="0" smtClean="0">
                <a:solidFill>
                  <a:schemeClr val="bg1"/>
                </a:solidFill>
              </a:rPr>
            </a:br>
            <a:r>
              <a:rPr lang="ru-RU" sz="2700" dirty="0" smtClean="0">
                <a:solidFill>
                  <a:schemeClr val="bg1"/>
                </a:solidFill>
              </a:rPr>
              <a:t>Воспитатель предлагает детям рассмотреть картинки, назвать предметы, какие изображены. Обращает внимание, что картинки повторяются, т. е. являются парными. Воспитатель показывает, как находить пару одинаковых картинок. Затем предлагает выполнить это задание детям.</a:t>
            </a:r>
            <a:r>
              <a:rPr lang="ru-RU" dirty="0" smtClean="0">
                <a:solidFill>
                  <a:schemeClr val="bg1"/>
                </a:solidFill>
              </a:rPr>
              <a:t/>
            </a:r>
            <a:br>
              <a:rPr lang="ru-RU" dirty="0" smtClean="0">
                <a:solidFill>
                  <a:schemeClr val="bg1"/>
                </a:solidFill>
              </a:rPr>
            </a:br>
            <a:endParaRPr lang="ru-RU" dirty="0">
              <a:solidFill>
                <a:schemeClr val="bg1"/>
              </a:solidFill>
            </a:endParaRPr>
          </a:p>
        </p:txBody>
      </p:sp>
      <p:pic>
        <p:nvPicPr>
          <p:cNvPr id="4" name="Рисунок 3" descr="http://www.maam.ru/upload/blogs/08fdf7de11c14242851dba75bd9e9927.jpg.jpg"/>
          <p:cNvPicPr/>
          <p:nvPr/>
        </p:nvPicPr>
        <p:blipFill>
          <a:blip r:embed="rId2" cstate="print"/>
          <a:srcRect/>
          <a:stretch>
            <a:fillRect/>
          </a:stretch>
        </p:blipFill>
        <p:spPr bwMode="auto">
          <a:xfrm>
            <a:off x="1857356" y="4572008"/>
            <a:ext cx="5072098" cy="185738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dirty="0" smtClean="0">
                <a:solidFill>
                  <a:schemeClr val="bg1"/>
                </a:solidFill>
              </a:rPr>
              <a:t>«Составь пары по цвету»</a:t>
            </a:r>
            <a:br>
              <a:rPr lang="ru-RU" dirty="0" smtClean="0">
                <a:solidFill>
                  <a:schemeClr val="bg1"/>
                </a:solidFill>
              </a:rPr>
            </a:br>
            <a:r>
              <a:rPr lang="ru-RU" dirty="0" smtClean="0">
                <a:solidFill>
                  <a:schemeClr val="bg1"/>
                </a:solidFill>
              </a:rPr>
              <a:t>Цель: умение подбирать пары на основе сходного сенсорного признака;</a:t>
            </a:r>
            <a:br>
              <a:rPr lang="ru-RU" dirty="0" smtClean="0">
                <a:solidFill>
                  <a:schemeClr val="bg1"/>
                </a:solidFill>
              </a:rPr>
            </a:br>
            <a:r>
              <a:rPr lang="ru-RU" dirty="0" smtClean="0">
                <a:solidFill>
                  <a:schemeClr val="bg1"/>
                </a:solidFill>
              </a:rPr>
              <a:t>развивать зрительное восприятие.</a:t>
            </a:r>
            <a:br>
              <a:rPr lang="ru-RU" dirty="0" smtClean="0">
                <a:solidFill>
                  <a:schemeClr val="bg1"/>
                </a:solidFill>
              </a:rPr>
            </a:br>
            <a:r>
              <a:rPr lang="ru-RU" dirty="0" smtClean="0">
                <a:solidFill>
                  <a:schemeClr val="bg1"/>
                </a:solidFill>
              </a:rPr>
              <a:t>Ход игры:</a:t>
            </a:r>
            <a:br>
              <a:rPr lang="ru-RU" dirty="0" smtClean="0">
                <a:solidFill>
                  <a:schemeClr val="bg1"/>
                </a:solidFill>
              </a:rPr>
            </a:br>
            <a:r>
              <a:rPr lang="ru-RU" dirty="0" smtClean="0">
                <a:solidFill>
                  <a:schemeClr val="bg1"/>
                </a:solidFill>
              </a:rPr>
              <a:t>Воспитатель предлагает детям рассмотреть картинки с наклеенными цветными квадратами, просит назвать цвет. Затем предлагает детям подобрать пары одинаковых цветных квадратов.</a:t>
            </a:r>
            <a:endParaRPr lang="ru-RU" dirty="0">
              <a:solidFill>
                <a:schemeClr val="bg1"/>
              </a:solidFill>
            </a:endParaRPr>
          </a:p>
        </p:txBody>
      </p:sp>
      <p:pic>
        <p:nvPicPr>
          <p:cNvPr id="4" name="Рисунок 3" descr="http://www.maam.ru/upload/blogs/133191814e53cb5966fd32c7c127ce1e.jpg.jpg"/>
          <p:cNvPicPr/>
          <p:nvPr/>
        </p:nvPicPr>
        <p:blipFill>
          <a:blip r:embed="rId2" cstate="print"/>
          <a:srcRect/>
          <a:stretch>
            <a:fillRect/>
          </a:stretch>
        </p:blipFill>
        <p:spPr bwMode="auto">
          <a:xfrm>
            <a:off x="5429193" y="357166"/>
            <a:ext cx="3714807" cy="150019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57158" y="500042"/>
            <a:ext cx="8358246" cy="5857916"/>
          </a:xfrm>
        </p:spPr>
        <p:txBody>
          <a:bodyPr>
            <a:normAutofit/>
          </a:bodyPr>
          <a:lstStyle/>
          <a:p>
            <a:r>
              <a:rPr lang="ru-RU" dirty="0" smtClean="0">
                <a:solidFill>
                  <a:schemeClr val="bg1"/>
                </a:solidFill>
              </a:rPr>
              <a:t>«Что пропало? »</a:t>
            </a:r>
            <a:br>
              <a:rPr lang="ru-RU" dirty="0" smtClean="0">
                <a:solidFill>
                  <a:schemeClr val="bg1"/>
                </a:solidFill>
              </a:rPr>
            </a:br>
            <a:r>
              <a:rPr lang="ru-RU" dirty="0" smtClean="0">
                <a:solidFill>
                  <a:schemeClr val="bg1"/>
                </a:solidFill>
              </a:rPr>
              <a:t>Цель: развивать внимание.</a:t>
            </a:r>
            <a:br>
              <a:rPr lang="ru-RU" dirty="0" smtClean="0">
                <a:solidFill>
                  <a:schemeClr val="bg1"/>
                </a:solidFill>
              </a:rPr>
            </a:br>
            <a:r>
              <a:rPr lang="ru-RU" dirty="0" smtClean="0">
                <a:solidFill>
                  <a:schemeClr val="bg1"/>
                </a:solidFill>
              </a:rPr>
              <a:t>Ход игры:</a:t>
            </a:r>
            <a:br>
              <a:rPr lang="ru-RU" dirty="0" smtClean="0">
                <a:solidFill>
                  <a:schemeClr val="bg1"/>
                </a:solidFill>
              </a:rPr>
            </a:br>
            <a:r>
              <a:rPr lang="ru-RU" dirty="0" smtClean="0">
                <a:solidFill>
                  <a:schemeClr val="bg1"/>
                </a:solidFill>
              </a:rPr>
              <a:t>Воспитатель раскладывает перед детьми 3-4 карточки с картинками, просит их внимательно рассмотреть. Дети называют предметы. Затем дети закрывают глаза, а воспитатель прячет 1 карточку. Дети отгадывают, какого предмета не стало.</a:t>
            </a:r>
            <a:r>
              <a:rPr lang="ru-RU" dirty="0" smtClean="0"/>
              <a:t/>
            </a:r>
            <a:br>
              <a:rPr lang="ru-RU" dirty="0" smtClean="0"/>
            </a:br>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25</TotalTime>
  <Words>85</Words>
  <Application>Microsoft Office PowerPoint</Application>
  <PresentationFormat>Экран (4:3)</PresentationFormat>
  <Paragraphs>18</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Бумажная</vt:lpstr>
      <vt:lpstr>Математическое развитие</vt:lpstr>
      <vt:lpstr>Дидактические игры и упражнения: для выработки навыков счета с использованием различных анализаторов.  </vt:lpstr>
      <vt:lpstr>Слайд 3</vt:lpstr>
      <vt:lpstr>Слайд 4</vt:lpstr>
      <vt:lpstr>Слайд 5</vt:lpstr>
      <vt:lpstr>Игры и упражнения на развитие сенсорики дошкольников.  </vt:lpstr>
      <vt:lpstr>«Составь пары предметных картинок» Цель: учить различать и сравнивать предметные картинки между собой, правильно их называть, развивать способность концентрировать внимание. Ход игры: Воспитатель предлагает детям рассмотреть картинки, назвать предметы, какие изображены. Обращает внимание, что картинки повторяются, т. е. являются парными. Воспитатель показывает, как находить пару одинаковых картинок. Затем предлагает выполнить это задание детям. </vt:lpstr>
      <vt:lpstr>Слайд 8</vt:lpstr>
      <vt:lpstr>Слайд 9</vt:lpstr>
      <vt:lpstr>Слайд 10</vt:lpstr>
      <vt:lpstr>Слайд 11</vt:lpstr>
      <vt:lpstr>Слайд 12</vt:lpstr>
      <vt:lpstr>Слайд 13</vt:lpstr>
      <vt:lpstr>Подвижные игры для дошкольников на ориентировку в пространстве</vt:lpstr>
      <vt:lpstr>Слайд 15</vt:lpstr>
      <vt:lpstr>Слайд 16</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Математическое развитие</dc:title>
  <dc:creator>Администратор</dc:creator>
  <cp:lastModifiedBy>Администратор</cp:lastModifiedBy>
  <cp:revision>6</cp:revision>
  <dcterms:created xsi:type="dcterms:W3CDTF">2016-06-05T08:37:34Z</dcterms:created>
  <dcterms:modified xsi:type="dcterms:W3CDTF">2016-06-05T09:19:35Z</dcterms:modified>
</cp:coreProperties>
</file>