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03.06.2016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572560" cy="6286543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Р</a:t>
            </a:r>
            <a:r>
              <a:rPr lang="ru-RU" b="1" dirty="0" smtClean="0">
                <a:solidFill>
                  <a:schemeClr val="tx1"/>
                </a:solidFill>
              </a:rPr>
              <a:t>азвитие </a:t>
            </a:r>
            <a:r>
              <a:rPr lang="ru-RU" b="1" dirty="0" smtClean="0">
                <a:solidFill>
                  <a:schemeClr val="tx1"/>
                </a:solidFill>
              </a:rPr>
              <a:t>правильного произношения, чёткой дикции, речевого </a:t>
            </a:r>
            <a:r>
              <a:rPr lang="ru-RU" b="1" dirty="0" smtClean="0">
                <a:solidFill>
                  <a:schemeClr val="tx1"/>
                </a:solidFill>
              </a:rPr>
              <a:t>слуха в подготовительной группе.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500042"/>
            <a:ext cx="8572560" cy="5857915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chemeClr val="tx1"/>
                </a:solidFill>
              </a:rPr>
              <a:t>Дидактические игры</a:t>
            </a:r>
            <a:br>
              <a:rPr lang="ru-RU" b="1" dirty="0" smtClean="0">
                <a:solidFill>
                  <a:schemeClr val="tx1"/>
                </a:solidFill>
              </a:rPr>
            </a:br>
            <a:r>
              <a:rPr lang="ru-RU" b="1" dirty="0" smtClean="0">
                <a:solidFill>
                  <a:schemeClr val="tx1"/>
                </a:solidFill>
              </a:rPr>
              <a:t>для развития фонематического слуха и восприятия</a:t>
            </a:r>
            <a:endParaRPr lang="ru-RU" b="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685799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800" b="1" dirty="0" smtClean="0"/>
              <a:t>Игра "Волшебный мешочек".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/>
              <a:t>Цель:</a:t>
            </a:r>
            <a:r>
              <a:rPr lang="ru-RU" sz="2800" i="1" dirty="0" smtClean="0"/>
              <a:t> </a:t>
            </a:r>
            <a:r>
              <a:rPr lang="ru-RU" sz="2800" dirty="0" smtClean="0"/>
              <a:t>тренировать детей в различении звуков С и Ш на вербальном уровне.</a:t>
            </a:r>
            <a:br>
              <a:rPr lang="ru-RU" sz="2800" dirty="0" smtClean="0"/>
            </a:br>
            <a:r>
              <a:rPr lang="ru-RU" sz="2800" b="1" dirty="0" smtClean="0"/>
              <a:t>Оборудование:</a:t>
            </a:r>
            <a:r>
              <a:rPr lang="ru-RU" sz="2800" i="1" dirty="0" smtClean="0"/>
              <a:t> "</a:t>
            </a:r>
            <a:r>
              <a:rPr lang="ru-RU" sz="2800" dirty="0" smtClean="0"/>
              <a:t>волшебный" мешочек, игрушки небольшого размера, названия которых включают соответствующие звуки.</a:t>
            </a:r>
            <a:br>
              <a:rPr lang="ru-RU" sz="2800" dirty="0" smtClean="0"/>
            </a:br>
            <a:r>
              <a:rPr lang="ru-RU" sz="2800" b="1" dirty="0" smtClean="0"/>
              <a:t>Ход игры.</a:t>
            </a:r>
            <a:r>
              <a:rPr lang="ru-RU" sz="2800" i="1" dirty="0" smtClean="0"/>
              <a:t> </a:t>
            </a:r>
            <a:r>
              <a:rPr lang="ru-RU" sz="2800" dirty="0" smtClean="0"/>
              <a:t>Логопед предлагает детям по очереди достать игрушки из "волшебного" мешочка, назвать их и определить наличие звука С или Ш в ее названии. Победителями являются те дети, которые правильно выполнили задание.</a:t>
            </a:r>
            <a:br>
              <a:rPr lang="ru-RU" sz="2800" dirty="0" smtClean="0"/>
            </a:br>
            <a:r>
              <a:rPr lang="ru-RU" sz="2800" b="1" i="1" dirty="0" smtClean="0"/>
              <a:t>Примечание.</a:t>
            </a:r>
            <a:r>
              <a:rPr lang="ru-RU" sz="2800" i="1" dirty="0" smtClean="0"/>
              <a:t> </a:t>
            </a:r>
            <a:r>
              <a:rPr lang="ru-RU" sz="2800" dirty="0" smtClean="0"/>
              <a:t>Усложненный вариант игры может быть связан с тем, что дети опознают игрушку посредством осязания (в "волшебном" мешочке), затем проверяют себя, доставая ее и показывая другим детям. Затем продолжают выполнение задания.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214290"/>
            <a:ext cx="8572560" cy="664371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ru-RU" sz="3300" b="1" dirty="0" smtClean="0">
                <a:solidFill>
                  <a:schemeClr val="tx1"/>
                </a:solidFill>
              </a:rPr>
              <a:t>Игра "Найди ошибку".</a:t>
            </a:r>
            <a:endParaRPr lang="ru-RU" sz="3300" dirty="0" smtClean="0">
              <a:solidFill>
                <a:schemeClr val="tx1"/>
              </a:solidFill>
            </a:endParaRPr>
          </a:p>
          <a:p>
            <a:r>
              <a:rPr lang="ru-RU" sz="3300" b="1" dirty="0" smtClean="0">
                <a:solidFill>
                  <a:schemeClr val="tx1"/>
                </a:solidFill>
              </a:rPr>
              <a:t>Цель:</a:t>
            </a:r>
            <a:r>
              <a:rPr lang="ru-RU" sz="3300" i="1" dirty="0" smtClean="0">
                <a:solidFill>
                  <a:schemeClr val="tx1"/>
                </a:solidFill>
              </a:rPr>
              <a:t> </a:t>
            </a:r>
            <a:r>
              <a:rPr lang="ru-RU" sz="3300" dirty="0" smtClean="0">
                <a:solidFill>
                  <a:schemeClr val="tx1"/>
                </a:solidFill>
              </a:rPr>
              <a:t>упражнять детей в определении количества слогов в слове.</a:t>
            </a:r>
          </a:p>
          <a:p>
            <a:r>
              <a:rPr lang="ru-RU" sz="3300" b="1" dirty="0" smtClean="0">
                <a:solidFill>
                  <a:schemeClr val="tx1"/>
                </a:solidFill>
              </a:rPr>
              <a:t>Оборудование:</a:t>
            </a:r>
            <a:r>
              <a:rPr lang="ru-RU" sz="3300" i="1" dirty="0" smtClean="0">
                <a:solidFill>
                  <a:schemeClr val="tx1"/>
                </a:solidFill>
              </a:rPr>
              <a:t> </a:t>
            </a:r>
            <a:r>
              <a:rPr lang="ru-RU" sz="3300" dirty="0" smtClean="0">
                <a:solidFill>
                  <a:schemeClr val="tx1"/>
                </a:solidFill>
              </a:rPr>
              <a:t>поезд, с тремя вагончиками, на каждом из которых слоговая схема слова (одно-, двух - и трехсложные слова); предметные картинки.</a:t>
            </a:r>
          </a:p>
          <a:p>
            <a:r>
              <a:rPr lang="ru-RU" sz="3300" i="1" dirty="0" smtClean="0">
                <a:solidFill>
                  <a:schemeClr val="tx1"/>
                </a:solidFill>
              </a:rPr>
              <a:t>Ход игры. </a:t>
            </a:r>
            <a:r>
              <a:rPr lang="ru-RU" sz="3300" dirty="0" smtClean="0">
                <a:solidFill>
                  <a:schemeClr val="tx1"/>
                </a:solidFill>
              </a:rPr>
              <a:t>Логопед знакомит детей с маленьким необычным поездом. У поезда три вагончика с соответствующими эмблемами (слоговыми схемами слов). В каждом из вагончиков "едут" картинки. Однако поезд отправляется до следующей станции только в том случае, если названия картинок соответствуют эмблемам (слоговым схемам слов). Логопед сообщает, что поезд не едет, значит надо искать ошибки. Дети под руководством логопеда находят ошибки и исправляют их (перемещают картинки).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85728"/>
            <a:ext cx="8572560" cy="621510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Игра "Собери игрушки".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b="1" dirty="0" smtClean="0">
                <a:solidFill>
                  <a:schemeClr val="tx1"/>
                </a:solidFill>
              </a:rPr>
              <a:t>Цель:</a:t>
            </a:r>
            <a:r>
              <a:rPr lang="ru-RU" i="1" dirty="0" smtClean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тренировать детей в определении места звука С в слове.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Оборудование:</a:t>
            </a:r>
            <a:r>
              <a:rPr lang="ru-RU" i="1" dirty="0" smtClean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набор игрушек, три коробки с прикрепленными к ним схемами звукового состава слов.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Ход игры.</a:t>
            </a:r>
            <a:r>
              <a:rPr lang="ru-RU" i="1" dirty="0" smtClean="0">
                <a:solidFill>
                  <a:schemeClr val="tx1"/>
                </a:solidFill>
              </a:rPr>
              <a:t> </a:t>
            </a:r>
            <a:r>
              <a:rPr lang="ru-RU" dirty="0" smtClean="0">
                <a:solidFill>
                  <a:schemeClr val="tx1"/>
                </a:solidFill>
              </a:rPr>
              <a:t>Детям предлагается внимательно рассмотреть и назвать набор игрушек. Затем логопед просит детей разложить игрушки по трем коробкам в соответствии со схемами звукового состава слов, наклеенными на коробках.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Примечание</a:t>
            </a:r>
            <a:r>
              <a:rPr lang="ru-RU" i="1" dirty="0" smtClean="0">
                <a:solidFill>
                  <a:schemeClr val="tx1"/>
                </a:solidFill>
              </a:rPr>
              <a:t>. </a:t>
            </a:r>
            <a:r>
              <a:rPr lang="ru-RU" dirty="0" smtClean="0">
                <a:solidFill>
                  <a:schemeClr val="tx1"/>
                </a:solidFill>
              </a:rPr>
              <a:t>Возможно проведение игры в форме соревнования двух команд детей.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715436" cy="642942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Угадай звук.</a:t>
            </a:r>
            <a:endParaRPr lang="ru-RU" dirty="0" smtClean="0">
              <a:solidFill>
                <a:schemeClr val="tx1"/>
              </a:solidFill>
            </a:endParaRPr>
          </a:p>
          <a:p>
            <a:r>
              <a:rPr lang="ru-RU" i="1" dirty="0" smtClean="0">
                <a:solidFill>
                  <a:schemeClr val="tx1"/>
                </a:solidFill>
              </a:rPr>
              <a:t>Цель</a:t>
            </a:r>
            <a:r>
              <a:rPr lang="ru-RU" dirty="0" smtClean="0">
                <a:solidFill>
                  <a:schemeClr val="tx1"/>
                </a:solidFill>
              </a:rPr>
              <a:t>. Отработка четкости артикуляции.</a:t>
            </a:r>
          </a:p>
          <a:p>
            <a:r>
              <a:rPr lang="ru-RU" i="1" dirty="0" smtClean="0">
                <a:solidFill>
                  <a:schemeClr val="tx1"/>
                </a:solidFill>
              </a:rPr>
              <a:t>Ход игры. </a:t>
            </a:r>
            <a:r>
              <a:rPr lang="ru-RU" dirty="0" smtClean="0">
                <a:solidFill>
                  <a:schemeClr val="tx1"/>
                </a:solidFill>
              </a:rPr>
              <a:t>Логопед или ведущий произносит звук про себя, четко артикулируя. Дети по движению губ ведущего угадывают звук и произносят его вслух. Угадавший первым становится ведущим.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285728"/>
            <a:ext cx="8643998" cy="6143668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ru-RU" sz="6000" dirty="0" smtClean="0">
                <a:solidFill>
                  <a:schemeClr val="tx1"/>
                </a:solidFill>
              </a:rPr>
              <a:t>Спасибо за внимание!</a:t>
            </a:r>
            <a:endParaRPr lang="ru-RU" sz="6000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357686" y="4572008"/>
            <a:ext cx="4500594" cy="171451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ru-RU" dirty="0" smtClean="0">
                <a:solidFill>
                  <a:schemeClr val="tx1"/>
                </a:solidFill>
              </a:rPr>
              <a:t>Работу выполнила: Курапова Н.С.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42852"/>
            <a:ext cx="9144000" cy="2714644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Упражнения на закрепление правильного произношения и дифференциацию звуков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857496"/>
            <a:ext cx="9144000" cy="378621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Цели: </a:t>
            </a:r>
            <a:r>
              <a:rPr lang="ru-RU" dirty="0" smtClean="0">
                <a:solidFill>
                  <a:schemeClr val="tx1"/>
                </a:solidFill>
              </a:rPr>
              <a:t>развивать фонематический слух, речевое внимание, закреплять правильное произношение звуков, слов, упражнять в различении твердых и мягких согласных звуков, звонких и глухих согласных звуков.</a:t>
            </a:r>
            <a:br>
              <a:rPr lang="ru-RU" dirty="0" smtClean="0">
                <a:solidFill>
                  <a:schemeClr val="tx1"/>
                </a:solidFill>
              </a:rPr>
            </a:b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57167"/>
            <a:ext cx="8643998" cy="2857519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700" b="1" dirty="0" smtClean="0"/>
              <a:t>Игра «Будь внимательным» (в кругу с мячом)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Воспитатель предлагает детям передавать мяч по кругу на каждое слово, но, если в слове есть звук «</a:t>
            </a:r>
            <a:r>
              <a:rPr lang="ru-RU" sz="2700" dirty="0" err="1" smtClean="0"/>
              <a:t>ш</a:t>
            </a:r>
            <a:r>
              <a:rPr lang="ru-RU" sz="2700" dirty="0" smtClean="0"/>
              <a:t>», перебросить мяч ему.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5720" y="3214686"/>
            <a:ext cx="8643998" cy="342902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47500" lnSpcReduction="20000"/>
          </a:bodyPr>
          <a:lstStyle/>
          <a:p>
            <a:r>
              <a:rPr lang="ru-RU" sz="43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Упражнение «Назови одинаковые слоги в словах»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Воспитатель выставляет на </a:t>
            </a:r>
            <a:r>
              <a:rPr lang="ru-RU" sz="43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фланелеграфе</a:t>
            </a:r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картинки: малина, машина. Воспитатель. Послушайте, как я медленно назову ягоду: </a:t>
            </a:r>
            <a:r>
              <a:rPr lang="ru-RU" sz="43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маалиинаа</a:t>
            </a:r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а теперь я разделю слово на кусочки-слоги: </a:t>
            </a:r>
            <a:r>
              <a:rPr lang="ru-RU" sz="43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ма-ли-на</a:t>
            </a:r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. На каждый слог буду хлопать, а вы считайте, сколько в слове слогов. Какой первый слог, второй слог, третий слог? (Ответы детей.)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Послушайте, сколько слогов в слове «машина»: </a:t>
            </a:r>
            <a:r>
              <a:rPr lang="ru-RU" sz="43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ма-ши-на</a:t>
            </a:r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(на каждый слог воспитатель хлопает). (Ответы детей.)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Какие одинаковые слоги в словах «машина» и «малина»? («</a:t>
            </a:r>
            <a:r>
              <a:rPr lang="ru-RU" sz="43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Ма</a:t>
            </a:r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», «на».)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Воспитатель выставляет на </a:t>
            </a:r>
            <a:r>
              <a:rPr lang="ru-RU" sz="43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фланелеграфе</a:t>
            </a:r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картинки: лодка, ложка.</a:t>
            </a:r>
          </a:p>
          <a:p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Воспитатель. В этих словах по два слога: </a:t>
            </a:r>
            <a:r>
              <a:rPr lang="ru-RU" sz="43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лод-ка</a:t>
            </a:r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, ложка. Какие одинаковые слоги в словах? («</a:t>
            </a:r>
            <a:r>
              <a:rPr lang="ru-RU" sz="4300" dirty="0" err="1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Ка</a:t>
            </a:r>
            <a:r>
              <a:rPr lang="ru-RU" sz="4300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».)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0"/>
            <a:ext cx="8715436" cy="328612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000" b="1" dirty="0" smtClean="0"/>
              <a:t>Игра «Найди свой домик»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>Детям раздаются предметные картинки. Предлагают определить первый звук в слове-названии. Одному ребенку дают синий, другому — зеленый кружок. Воспитатель говорит, что к синему кружку должны подойти те, у кого первый звук в слове — большой братец (твердый согласный, к зеленому — у кого слово начинается с мягкого согласного звука (маленький братец) .</a:t>
            </a:r>
            <a:br>
              <a:rPr lang="ru-RU" sz="2000" dirty="0" smtClean="0"/>
            </a:br>
            <a:r>
              <a:rPr lang="ru-RU" sz="2000" dirty="0" smtClean="0"/>
              <a:t>По сигналу «Найди свой домик» играющие встают около детей с соответствующими кружками. Воспитатель проверяет правильность выполнения, определяет команду-победительницу.</a:t>
            </a:r>
            <a:br>
              <a:rPr lang="ru-RU" sz="2000" dirty="0" smtClean="0"/>
            </a:br>
            <a:r>
              <a:rPr lang="ru-RU" sz="2000" dirty="0" smtClean="0"/>
              <a:t>Дети меняются картинками, и игра повторяется.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3286124"/>
            <a:ext cx="8715436" cy="342902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Упражнение «Найди товарища»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На </a:t>
            </a:r>
            <a:r>
              <a:rPr lang="ru-RU" sz="2800" dirty="0" err="1" smtClean="0">
                <a:solidFill>
                  <a:schemeClr val="tx1"/>
                </a:solidFill>
              </a:rPr>
              <a:t>фланелеграфе</a:t>
            </a:r>
            <a:r>
              <a:rPr lang="ru-RU" sz="2800" dirty="0" smtClean="0">
                <a:solidFill>
                  <a:schemeClr val="tx1"/>
                </a:solidFill>
              </a:rPr>
              <a:t> выставляются картинки. Первый ряд: барабан, флаг, курица, дудочка, собака, шишка; второй ряд: попугай, волк, гусь, трамвай, зонт, жук.</a:t>
            </a:r>
          </a:p>
          <a:p>
            <a:r>
              <a:rPr lang="ru-RU" sz="2800" dirty="0" smtClean="0">
                <a:solidFill>
                  <a:schemeClr val="tx1"/>
                </a:solidFill>
              </a:rPr>
              <a:t>Воспитатель. Вверху и внизу картинки. Давайте расставим их парами, чтобы первые звуки слов были товарищами (</a:t>
            </a:r>
            <a:r>
              <a:rPr lang="ru-RU" sz="2800" dirty="0" err="1" smtClean="0">
                <a:solidFill>
                  <a:schemeClr val="tx1"/>
                </a:solidFill>
              </a:rPr>
              <a:t>звонкий-глухой</a:t>
            </a:r>
            <a:r>
              <a:rPr lang="ru-RU" sz="2800" dirty="0" smtClean="0">
                <a:solidFill>
                  <a:schemeClr val="tx1"/>
                </a:solidFill>
              </a:rPr>
              <a:t> звуки). Дети выходят, называют предмет и первые звуки слов. Выставляют нижние картинки под верхними, чтобы первые звуки составляли пару «звонкий—глухой согласный».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360045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2700" b="1" dirty="0" smtClean="0"/>
              <a:t>Игра «Продолжи слово» (в кругу с мячом)</a:t>
            </a: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>Воспитатель бросает ребенку мяч и произносит первый слог; ребенок называет слово, которое начинается с этого слога и перебрасывает мяч воспитателю. В игре принимают участие все дети.</a:t>
            </a:r>
            <a:br>
              <a:rPr lang="ru-RU" sz="2700" dirty="0" smtClean="0"/>
            </a:br>
            <a:r>
              <a:rPr lang="ru-RU" sz="2700" dirty="0" smtClean="0"/>
              <a:t>Примерный перечень слогов: «</a:t>
            </a:r>
            <a:r>
              <a:rPr lang="ru-RU" sz="2700" dirty="0" err="1" smtClean="0"/>
              <a:t>ма</a:t>
            </a:r>
            <a:r>
              <a:rPr lang="ru-RU" sz="2700" dirty="0" smtClean="0"/>
              <a:t>», «</a:t>
            </a:r>
            <a:r>
              <a:rPr lang="ru-RU" sz="2700" dirty="0" err="1" smtClean="0"/>
              <a:t>ра</a:t>
            </a:r>
            <a:r>
              <a:rPr lang="ru-RU" sz="2700" dirty="0" smtClean="0"/>
              <a:t>», «</a:t>
            </a:r>
            <a:r>
              <a:rPr lang="ru-RU" sz="2700" dirty="0" err="1" smtClean="0"/>
              <a:t>ры</a:t>
            </a:r>
            <a:r>
              <a:rPr lang="ru-RU" sz="2700" dirty="0" smtClean="0"/>
              <a:t>», «</a:t>
            </a:r>
            <a:r>
              <a:rPr lang="ru-RU" sz="2700" dirty="0" err="1" smtClean="0"/>
              <a:t>ле</a:t>
            </a:r>
            <a:r>
              <a:rPr lang="ru-RU" sz="2700" dirty="0" smtClean="0"/>
              <a:t>», «ре», «</a:t>
            </a:r>
            <a:r>
              <a:rPr lang="ru-RU" sz="2700" dirty="0" err="1" smtClean="0"/>
              <a:t>жа</a:t>
            </a:r>
            <a:r>
              <a:rPr lang="ru-RU" sz="2700" dirty="0" smtClean="0"/>
              <a:t>», «</a:t>
            </a:r>
            <a:r>
              <a:rPr lang="ru-RU" sz="2700" dirty="0" err="1" smtClean="0"/>
              <a:t>щу</a:t>
            </a:r>
            <a:r>
              <a:rPr lang="ru-RU" sz="2700" dirty="0" smtClean="0"/>
              <a:t>», «</a:t>
            </a:r>
            <a:r>
              <a:rPr lang="ru-RU" sz="2700" dirty="0" err="1" smtClean="0"/>
              <a:t>ча</a:t>
            </a:r>
            <a:r>
              <a:rPr lang="ru-RU" sz="2700" dirty="0" smtClean="0"/>
              <a:t>», «</a:t>
            </a:r>
            <a:r>
              <a:rPr lang="ru-RU" sz="2700" dirty="0" err="1" smtClean="0"/>
              <a:t>шу</a:t>
            </a:r>
            <a:r>
              <a:rPr lang="ru-RU" sz="2700" dirty="0" smtClean="0"/>
              <a:t>», «си», «за».</a:t>
            </a:r>
            <a:br>
              <a:rPr lang="ru-RU" sz="2700" dirty="0" smtClean="0"/>
            </a:br>
            <a:r>
              <a:rPr lang="ru-RU" sz="2700" dirty="0" smtClean="0"/>
              <a:t>В игре принимают участие все дети.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3143248"/>
            <a:ext cx="9144000" cy="371475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Игра «Найди пару»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Детям раздается по одной картинке.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Воспитатель. У каждого из вас картинка. Подумайте, с какого звука начинается ваше слово-название. По сигналу «Найди пару» вы должны найти картинку, на которой название предмета начинается с того же звука.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Воспитатель проверяет правильность выполнения задания. Каждая пара детей называет свои предметы и звук, с которого начинаются слова, их обозначающие.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Воспитатель отмечает детей, которые раньше всех встали в пары.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500042"/>
            <a:ext cx="8643998" cy="6000792"/>
          </a:xfr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err="1" smtClean="0">
                <a:solidFill>
                  <a:schemeClr val="tx1"/>
                </a:solidFill>
              </a:rPr>
              <a:t>Чистоговорки</a:t>
            </a:r>
            <a:r>
              <a:rPr lang="ru-RU" b="1" dirty="0" smtClean="0">
                <a:solidFill>
                  <a:schemeClr val="tx1"/>
                </a:solidFill>
              </a:rPr>
              <a:t>, направленные, на развитие четкой дикции.</a:t>
            </a:r>
            <a:endParaRPr lang="ru-RU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357166"/>
            <a:ext cx="8358246" cy="3500461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200" b="1" dirty="0" smtClean="0"/>
              <a:t>Скороговорки со звуком «ч»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100" dirty="0" smtClean="0"/>
              <a:t>Часовщик</a:t>
            </a:r>
            <a:r>
              <a:rPr lang="ru-RU" sz="3100" dirty="0" smtClean="0"/>
              <a:t>, прищурив глаз, чинит часики для нас.</a:t>
            </a:r>
            <a:br>
              <a:rPr lang="ru-RU" sz="3100" dirty="0" smtClean="0"/>
            </a:br>
            <a:r>
              <a:rPr lang="ru-RU" sz="3100" dirty="0" smtClean="0"/>
              <a:t>У нас в </a:t>
            </a:r>
            <a:r>
              <a:rPr lang="ru-RU" sz="3100" dirty="0" err="1" smtClean="0"/>
              <a:t>печурочке</a:t>
            </a:r>
            <a:r>
              <a:rPr lang="ru-RU" sz="3100" dirty="0" smtClean="0"/>
              <a:t> золотые чурочки.</a:t>
            </a:r>
            <a:br>
              <a:rPr lang="ru-RU" sz="3100" dirty="0" smtClean="0"/>
            </a:br>
            <a:r>
              <a:rPr lang="ru-RU" sz="3100" dirty="0" smtClean="0"/>
              <a:t>Синичка, синичка — воробью сестричка.</a:t>
            </a:r>
            <a:br>
              <a:rPr lang="ru-RU" sz="3100" dirty="0" smtClean="0"/>
            </a:br>
            <a:r>
              <a:rPr lang="ru-RU" sz="3100" dirty="0" smtClean="0"/>
              <a:t>Черепаха, не скучая, час сидит за чашкой чая.</a:t>
            </a:r>
            <a:br>
              <a:rPr lang="ru-RU" sz="3100" dirty="0" smtClean="0"/>
            </a:br>
            <a:r>
              <a:rPr lang="ru-RU" sz="3100" dirty="0" smtClean="0"/>
              <a:t>Чудак под диванчик прячет чемоданчик.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3857628"/>
            <a:ext cx="8358246" cy="264320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dirty="0" smtClean="0">
                <a:solidFill>
                  <a:schemeClr val="tx1"/>
                </a:solidFill>
              </a:rPr>
              <a:t>Четверть часа чиж </a:t>
            </a:r>
            <a:r>
              <a:rPr lang="ru-RU" dirty="0" err="1" smtClean="0">
                <a:solidFill>
                  <a:schemeClr val="tx1"/>
                </a:solidFill>
              </a:rPr>
              <a:t>чижихе</a:t>
            </a:r>
            <a:endParaRPr lang="ru-RU" dirty="0" smtClean="0">
              <a:solidFill>
                <a:schemeClr val="tx1"/>
              </a:solidFill>
            </a:endParaRP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Пел частушки на </a:t>
            </a:r>
            <a:r>
              <a:rPr lang="ru-RU" dirty="0" err="1" smtClean="0">
                <a:solidFill>
                  <a:schemeClr val="tx1"/>
                </a:solidFill>
              </a:rPr>
              <a:t>Плющихе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Черный кот, большой чудак,</a:t>
            </a:r>
          </a:p>
          <a:p>
            <a:pPr lvl="0"/>
            <a:r>
              <a:rPr lang="ru-RU" dirty="0" smtClean="0">
                <a:solidFill>
                  <a:schemeClr val="tx1"/>
                </a:solidFill>
              </a:rPr>
              <a:t>Влез послушать на чердак.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285729"/>
            <a:ext cx="8572560" cy="371477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3200" b="1" dirty="0" smtClean="0"/>
              <a:t>Скороговорки со звуком «</a:t>
            </a:r>
            <a:r>
              <a:rPr lang="ru-RU" sz="3200" b="1" dirty="0" err="1" smtClean="0"/>
              <a:t>ш</a:t>
            </a:r>
            <a:r>
              <a:rPr lang="ru-RU" sz="3200" b="1" dirty="0" smtClean="0"/>
              <a:t>»</a:t>
            </a: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Шла </a:t>
            </a:r>
            <a:r>
              <a:rPr lang="ru-RU" sz="3200" dirty="0" smtClean="0"/>
              <a:t>Саша по шоссе и сосала сушку.</a:t>
            </a:r>
            <a:br>
              <a:rPr lang="ru-RU" sz="3200" dirty="0" smtClean="0"/>
            </a:br>
            <a:r>
              <a:rPr lang="ru-RU" sz="3200" dirty="0" smtClean="0"/>
              <a:t>Саша шапкой по ошибке шишку сшиб.</a:t>
            </a:r>
            <a:br>
              <a:rPr lang="ru-RU" sz="3200" dirty="0" smtClean="0"/>
            </a:br>
            <a:r>
              <a:rPr lang="ru-RU" sz="3200" dirty="0" smtClean="0"/>
              <a:t>Кукушка кукушонку купила капюшон. Надел кукушонок капюшон, как в капюшоне он смешон.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7158" y="4071942"/>
            <a:ext cx="8572560" cy="250033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2800" b="1" dirty="0" smtClean="0">
                <a:solidFill>
                  <a:schemeClr val="tx1"/>
                </a:solidFill>
              </a:rPr>
              <a:t>Скороговорки со звуком «</a:t>
            </a:r>
            <a:r>
              <a:rPr lang="ru-RU" sz="2800" b="1" dirty="0" err="1" smtClean="0">
                <a:solidFill>
                  <a:schemeClr val="tx1"/>
                </a:solidFill>
              </a:rPr>
              <a:t>щ</a:t>
            </a:r>
            <a:r>
              <a:rPr lang="ru-RU" sz="2800" b="1" dirty="0" smtClean="0">
                <a:solidFill>
                  <a:schemeClr val="tx1"/>
                </a:solidFill>
              </a:rPr>
              <a:t>»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</a:rPr>
              <a:t>Кощея </a:t>
            </a:r>
            <a:r>
              <a:rPr lang="ru-RU" sz="2800" dirty="0" smtClean="0">
                <a:solidFill>
                  <a:schemeClr val="tx1"/>
                </a:solidFill>
              </a:rPr>
              <a:t>щами не угощают.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</a:rPr>
              <a:t>Хищник в роще рыщет – хищник пищу ищет.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</a:rPr>
              <a:t>Щенок в чащу дощечку тащит.</a:t>
            </a:r>
          </a:p>
          <a:p>
            <a:pPr lvl="0"/>
            <a:r>
              <a:rPr lang="ru-RU" sz="2800" dirty="0" smtClean="0">
                <a:solidFill>
                  <a:schemeClr val="tx1"/>
                </a:solidFill>
              </a:rPr>
              <a:t>Щеткой чищу я щенка, щекочу ему бока.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85728"/>
            <a:ext cx="8715436" cy="407196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3100" b="1" dirty="0" smtClean="0"/>
              <a:t>Скороговорки на тренировку «</a:t>
            </a:r>
            <a:r>
              <a:rPr lang="ru-RU" sz="3100" b="1" dirty="0" err="1" smtClean="0"/>
              <a:t>р</a:t>
            </a:r>
            <a:r>
              <a:rPr lang="ru-RU" sz="3100" b="1" dirty="0" smtClean="0"/>
              <a:t>»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На </a:t>
            </a:r>
            <a:r>
              <a:rPr lang="ru-RU" sz="3100" dirty="0" smtClean="0"/>
              <a:t>дворе трава, на траве дрова, не руби дрова на траве двора!</a:t>
            </a:r>
            <a:br>
              <a:rPr lang="ru-RU" sz="3100" dirty="0" smtClean="0"/>
            </a:br>
            <a:r>
              <a:rPr lang="ru-RU" sz="3100" dirty="0" smtClean="0"/>
              <a:t>Прорубь рубили - рыбку ловили.</a:t>
            </a:r>
            <a:br>
              <a:rPr lang="ru-RU" sz="3100" dirty="0" smtClean="0"/>
            </a:br>
            <a:r>
              <a:rPr lang="ru-RU" sz="3100" dirty="0" smtClean="0"/>
              <a:t>Ехал грека через реку, видит грека - в реке рак. Сунул грека руку в реку, рак за руку грека цап.</a:t>
            </a:r>
            <a:br>
              <a:rPr lang="ru-RU" sz="3100" dirty="0" smtClean="0"/>
            </a:br>
            <a:r>
              <a:rPr lang="ru-RU" sz="3100" dirty="0" smtClean="0"/>
              <a:t>Карл у Клары украл кораллы, а Клара у Карла украла кларнет.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14282" y="4357694"/>
            <a:ext cx="8715436" cy="2500306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lvl="0"/>
            <a:r>
              <a:rPr lang="ru-RU" sz="3000" b="1" dirty="0" smtClean="0">
                <a:solidFill>
                  <a:schemeClr val="tx1"/>
                </a:solidFill>
              </a:rPr>
              <a:t>Скороговорки на тренировку </a:t>
            </a:r>
            <a:r>
              <a:rPr lang="ru-RU" sz="3000" b="1" dirty="0" smtClean="0">
                <a:solidFill>
                  <a:schemeClr val="tx1"/>
                </a:solidFill>
              </a:rPr>
              <a:t>«Л»</a:t>
            </a:r>
          </a:p>
          <a:p>
            <a:pPr lvl="0"/>
            <a:r>
              <a:rPr lang="ru-RU" sz="3000" dirty="0" smtClean="0">
                <a:solidFill>
                  <a:schemeClr val="tx1"/>
                </a:solidFill>
              </a:rPr>
              <a:t>Лапти </a:t>
            </a:r>
            <a:r>
              <a:rPr lang="ru-RU" sz="3000" dirty="0" smtClean="0">
                <a:solidFill>
                  <a:schemeClr val="tx1"/>
                </a:solidFill>
              </a:rPr>
              <a:t>лыковые, лыки липовые.</a:t>
            </a:r>
          </a:p>
          <a:p>
            <a:pPr lvl="0"/>
            <a:r>
              <a:rPr lang="ru-RU" sz="3000" dirty="0" smtClean="0">
                <a:solidFill>
                  <a:schemeClr val="tx1"/>
                </a:solidFill>
              </a:rPr>
              <a:t>Наш </a:t>
            </a:r>
            <a:r>
              <a:rPr lang="ru-RU" sz="3000" dirty="0" err="1" smtClean="0">
                <a:solidFill>
                  <a:schemeClr val="tx1"/>
                </a:solidFill>
              </a:rPr>
              <a:t>Полкан</a:t>
            </a:r>
            <a:r>
              <a:rPr lang="ru-RU" sz="3000" dirty="0" smtClean="0">
                <a:solidFill>
                  <a:schemeClr val="tx1"/>
                </a:solidFill>
              </a:rPr>
              <a:t> попал в капкан.</a:t>
            </a:r>
          </a:p>
          <a:p>
            <a:pPr lvl="0"/>
            <a:r>
              <a:rPr lang="ru-RU" sz="3000" dirty="0" smtClean="0">
                <a:solidFill>
                  <a:schemeClr val="tx1"/>
                </a:solidFill>
              </a:rPr>
              <a:t>Лилии полили ли, иль увяли лилии?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394</TotalTime>
  <Words>539</Words>
  <Application>Microsoft Office PowerPoint</Application>
  <PresentationFormat>Экран (4:3)</PresentationFormat>
  <Paragraphs>53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Развитие правильного произношения, чёткой дикции, речевого слуха в подготовительной группе.</vt:lpstr>
      <vt:lpstr>Упражнения на закрепление правильного произношения и дифференциацию звуков  </vt:lpstr>
      <vt:lpstr>Игра «Будь внимательным» (в кругу с мячом) Воспитатель предлагает детям передавать мяч по кругу на каждое слово, но, если в слове есть звук «ш», перебросить мяч ему. </vt:lpstr>
      <vt:lpstr>Игра «Найди свой домик» Детям раздаются предметные картинки. Предлагают определить первый звук в слове-названии. Одному ребенку дают синий, другому — зеленый кружок. Воспитатель говорит, что к синему кружку должны подойти те, у кого первый звук в слове — большой братец (твердый согласный, к зеленому — у кого слово начинается с мягкого согласного звука (маленький братец) . По сигналу «Найди свой домик» играющие встают около детей с соответствующими кружками. Воспитатель проверяет правильность выполнения, определяет команду-победительницу. Дети меняются картинками, и игра повторяется. </vt:lpstr>
      <vt:lpstr>Игра «Продолжи слово» (в кругу с мячом) Воспитатель бросает ребенку мяч и произносит первый слог; ребенок называет слово, которое начинается с этого слога и перебрасывает мяч воспитателю. В игре принимают участие все дети. Примерный перечень слогов: «ма», «ра», «ры», «ле», «ре», «жа», «щу», «ча», «шу», «си», «за». В игре принимают участие все дети. </vt:lpstr>
      <vt:lpstr>Чистоговорки, направленные, на развитие четкой дикции.</vt:lpstr>
      <vt:lpstr>Скороговорки со звуком «ч» Часовщик, прищурив глаз, чинит часики для нас. У нас в печурочке золотые чурочки. Синичка, синичка — воробью сестричка. Черепаха, не скучая, час сидит за чашкой чая. Чудак под диванчик прячет чемоданчик. </vt:lpstr>
      <vt:lpstr>Скороговорки со звуком «ш» Шла Саша по шоссе и сосала сушку. Саша шапкой по ошибке шишку сшиб. Кукушка кукушонку купила капюшон. Надел кукушонок капюшон, как в капюшоне он смешон. </vt:lpstr>
      <vt:lpstr>Скороговорки на тренировку «р» На дворе трава, на траве дрова, не руби дрова на траве двора! Прорубь рубили - рыбку ловили. Ехал грека через реку, видит грека - в реке рак. Сунул грека руку в реку, рак за руку грека цап. Карл у Клары украл кораллы, а Клара у Карла украла кларнет. </vt:lpstr>
      <vt:lpstr> Дидактические игры для развития фонематического слуха и восприятия</vt:lpstr>
      <vt:lpstr>Игра "Волшебный мешочек". Цель: тренировать детей в различении звуков С и Ш на вербальном уровне. Оборудование: "волшебный" мешочек, игрушки небольшого размера, названия которых включают соответствующие звуки. Ход игры. Логопед предлагает детям по очереди достать игрушки из "волшебного" мешочка, назвать их и определить наличие звука С или Ш в ее названии. Победителями являются те дети, которые правильно выполнили задание. Примечание. Усложненный вариант игры может быть связан с тем, что дети опознают игрушку посредством осязания (в "волшебном" мешочке), затем проверяют себя, доставая ее и показывая другим детям. Затем продолжают выполнение задания. </vt:lpstr>
      <vt:lpstr>Слайд 12</vt:lpstr>
      <vt:lpstr>Слайд 13</vt:lpstr>
      <vt:lpstr>Слайд 14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Развитие правильного произношения, чёткой дикции, речевого слуха в подготовительной группе.</dc:title>
  <dc:creator>Администратор</dc:creator>
  <cp:lastModifiedBy>Администратор</cp:lastModifiedBy>
  <cp:revision>15</cp:revision>
  <dcterms:created xsi:type="dcterms:W3CDTF">2016-06-03T09:05:48Z</dcterms:created>
  <dcterms:modified xsi:type="dcterms:W3CDTF">2016-06-03T15:50:52Z</dcterms:modified>
</cp:coreProperties>
</file>