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160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2F90E98-6C2A-45DE-89AF-C6105E08C8AE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CE70C0A8-FC3B-4062-B6EB-16D0F74081D2}">
      <dgm:prSet custT="1"/>
      <dgm:spPr/>
      <dgm:t>
        <a:bodyPr/>
        <a:lstStyle/>
        <a:p>
          <a:pPr rtl="0"/>
          <a:r>
            <a:rPr lang="ru-RU" sz="3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Происходит включение (постепенное) детей в основную деятельность; поддержание работоспособности на определенном уровне, снижение нагрузки, выравнивание функционального состояния и психологическая настройка на отдых или другой вид занятий. </a:t>
          </a:r>
          <a:r>
            <a:rPr lang="ru-RU" sz="3200" dirty="0" smtClean="0">
              <a:latin typeface="Times New Roman" pitchFamily="18" charset="0"/>
              <a:cs typeface="Times New Roman" pitchFamily="18" charset="0"/>
            </a:rPr>
            <a:t/>
          </a:r>
          <a:br>
            <a:rPr lang="ru-RU" sz="3200" dirty="0" smtClean="0">
              <a:latin typeface="Times New Roman" pitchFamily="18" charset="0"/>
              <a:cs typeface="Times New Roman" pitchFamily="18" charset="0"/>
            </a:rPr>
          </a:br>
          <a:endParaRPr lang="ru-RU" sz="3200" dirty="0">
            <a:latin typeface="Times New Roman" pitchFamily="18" charset="0"/>
            <a:cs typeface="Times New Roman" pitchFamily="18" charset="0"/>
          </a:endParaRPr>
        </a:p>
      </dgm:t>
    </dgm:pt>
    <dgm:pt modelId="{6B93B709-B2C0-49A8-A3B0-3CDB998FBC23}" type="parTrans" cxnId="{5D3F81FA-2321-44CB-99A0-EBABDA13F579}">
      <dgm:prSet/>
      <dgm:spPr/>
      <dgm:t>
        <a:bodyPr/>
        <a:lstStyle/>
        <a:p>
          <a:endParaRPr lang="ru-RU"/>
        </a:p>
      </dgm:t>
    </dgm:pt>
    <dgm:pt modelId="{6E8CC230-8784-45DC-8E96-6084B4928D54}" type="sibTrans" cxnId="{5D3F81FA-2321-44CB-99A0-EBABDA13F579}">
      <dgm:prSet/>
      <dgm:spPr/>
      <dgm:t>
        <a:bodyPr/>
        <a:lstStyle/>
        <a:p>
          <a:endParaRPr lang="ru-RU"/>
        </a:p>
      </dgm:t>
    </dgm:pt>
    <dgm:pt modelId="{82687B14-5CDD-473F-A063-54B26AD83F00}" type="pres">
      <dgm:prSet presAssocID="{52F90E98-6C2A-45DE-89AF-C6105E08C8AE}" presName="compositeShape" presStyleCnt="0">
        <dgm:presLayoutVars>
          <dgm:chMax val="7"/>
          <dgm:dir/>
          <dgm:resizeHandles val="exact"/>
        </dgm:presLayoutVars>
      </dgm:prSet>
      <dgm:spPr/>
    </dgm:pt>
    <dgm:pt modelId="{B2B71A06-948F-4482-822F-9A793126FA95}" type="pres">
      <dgm:prSet presAssocID="{CE70C0A8-FC3B-4062-B6EB-16D0F74081D2}" presName="circ1TxSh" presStyleLbl="vennNode1" presStyleIdx="0" presStyleCnt="1"/>
      <dgm:spPr/>
    </dgm:pt>
  </dgm:ptLst>
  <dgm:cxnLst>
    <dgm:cxn modelId="{AB9C45FB-6F2D-4A4E-98ED-6FFB788F9BE9}" type="presOf" srcId="{52F90E98-6C2A-45DE-89AF-C6105E08C8AE}" destId="{82687B14-5CDD-473F-A063-54B26AD83F00}" srcOrd="0" destOrd="0" presId="urn:microsoft.com/office/officeart/2005/8/layout/venn1"/>
    <dgm:cxn modelId="{EE7046FF-87BB-48CD-9EDC-78404E8682DE}" type="presOf" srcId="{CE70C0A8-FC3B-4062-B6EB-16D0F74081D2}" destId="{B2B71A06-948F-4482-822F-9A793126FA95}" srcOrd="0" destOrd="0" presId="urn:microsoft.com/office/officeart/2005/8/layout/venn1"/>
    <dgm:cxn modelId="{5D3F81FA-2321-44CB-99A0-EBABDA13F579}" srcId="{52F90E98-6C2A-45DE-89AF-C6105E08C8AE}" destId="{CE70C0A8-FC3B-4062-B6EB-16D0F74081D2}" srcOrd="0" destOrd="0" parTransId="{6B93B709-B2C0-49A8-A3B0-3CDB998FBC23}" sibTransId="{6E8CC230-8784-45DC-8E96-6084B4928D54}"/>
    <dgm:cxn modelId="{97DF36E1-DC55-4E24-A485-BFD04E01C647}" type="presParOf" srcId="{82687B14-5CDD-473F-A063-54B26AD83F00}" destId="{B2B71A06-948F-4482-822F-9A793126FA95}" srcOrd="0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64CD35C-B733-49A3-A3F2-25F3B5E3B2D3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AA7EF32-D349-4F10-8342-A948E55F06AA}">
      <dgm:prSet/>
      <dgm:spPr/>
      <dgm:t>
        <a:bodyPr/>
        <a:lstStyle/>
        <a:p>
          <a:pPr rtl="0"/>
          <a:r>
            <a:rPr lang="ru-RU" dirty="0" smtClean="0"/>
            <a:t>Физкультурные занятия состоят из трех взаимосвязанных частей: </a:t>
          </a:r>
          <a:r>
            <a:rPr lang="ru-RU" b="1" dirty="0" smtClean="0"/>
            <a:t>вводной</a:t>
          </a:r>
          <a:r>
            <a:rPr lang="ru-RU" dirty="0" smtClean="0"/>
            <a:t> (подготовительной), </a:t>
          </a:r>
          <a:r>
            <a:rPr lang="ru-RU" b="1" dirty="0" smtClean="0"/>
            <a:t>основной </a:t>
          </a:r>
          <a:r>
            <a:rPr lang="ru-RU" dirty="0" smtClean="0"/>
            <a:t>и </a:t>
          </a:r>
          <a:r>
            <a:rPr lang="ru-RU" b="1" dirty="0" smtClean="0"/>
            <a:t>заключительной</a:t>
          </a:r>
          <a:r>
            <a:rPr lang="ru-RU" dirty="0" smtClean="0"/>
            <a:t>.</a:t>
          </a:r>
          <a:endParaRPr lang="ru-RU" dirty="0"/>
        </a:p>
      </dgm:t>
    </dgm:pt>
    <dgm:pt modelId="{5386A93B-7C78-4815-A5B2-F99DC9D9BA28}" type="parTrans" cxnId="{CD774578-5855-4143-B80B-2AAF14D5FFA8}">
      <dgm:prSet/>
      <dgm:spPr/>
      <dgm:t>
        <a:bodyPr/>
        <a:lstStyle/>
        <a:p>
          <a:endParaRPr lang="ru-RU"/>
        </a:p>
      </dgm:t>
    </dgm:pt>
    <dgm:pt modelId="{815A07FC-56EB-4856-BDD3-996245328797}" type="sibTrans" cxnId="{CD774578-5855-4143-B80B-2AAF14D5FFA8}">
      <dgm:prSet/>
      <dgm:spPr/>
      <dgm:t>
        <a:bodyPr/>
        <a:lstStyle/>
        <a:p>
          <a:endParaRPr lang="ru-RU"/>
        </a:p>
      </dgm:t>
    </dgm:pt>
    <dgm:pt modelId="{8E6E89AF-702A-4362-B179-8462DA87ACB4}" type="pres">
      <dgm:prSet presAssocID="{364CD35C-B733-49A3-A3F2-25F3B5E3B2D3}" presName="compositeShape" presStyleCnt="0">
        <dgm:presLayoutVars>
          <dgm:dir/>
          <dgm:resizeHandles/>
        </dgm:presLayoutVars>
      </dgm:prSet>
      <dgm:spPr/>
    </dgm:pt>
    <dgm:pt modelId="{340390A1-F8B2-43AB-B7F0-06A13956A1DE}" type="pres">
      <dgm:prSet presAssocID="{364CD35C-B733-49A3-A3F2-25F3B5E3B2D3}" presName="pyramid" presStyleLbl="node1" presStyleIdx="0" presStyleCnt="1"/>
      <dgm:spPr/>
    </dgm:pt>
    <dgm:pt modelId="{50BBD4FD-C8C4-4BCA-B558-B9229756E01C}" type="pres">
      <dgm:prSet presAssocID="{364CD35C-B733-49A3-A3F2-25F3B5E3B2D3}" presName="theList" presStyleCnt="0"/>
      <dgm:spPr/>
    </dgm:pt>
    <dgm:pt modelId="{9C25C41A-1B11-481F-B6DE-996708D33CD4}" type="pres">
      <dgm:prSet presAssocID="{1AA7EF32-D349-4F10-8342-A948E55F06AA}" presName="aNode" presStyleLbl="fgAcc1" presStyleIdx="0" presStyleCnt="1" custScaleX="130590" custScaleY="136804">
        <dgm:presLayoutVars>
          <dgm:bulletEnabled val="1"/>
        </dgm:presLayoutVars>
      </dgm:prSet>
      <dgm:spPr/>
    </dgm:pt>
    <dgm:pt modelId="{1C2A19D7-D9EC-4ED4-8C9E-A3F4618D02D9}" type="pres">
      <dgm:prSet presAssocID="{1AA7EF32-D349-4F10-8342-A948E55F06AA}" presName="aSpace" presStyleCnt="0"/>
      <dgm:spPr/>
    </dgm:pt>
  </dgm:ptLst>
  <dgm:cxnLst>
    <dgm:cxn modelId="{725E5C2D-62E5-499B-94FA-9D7ACB620BA7}" type="presOf" srcId="{364CD35C-B733-49A3-A3F2-25F3B5E3B2D3}" destId="{8E6E89AF-702A-4362-B179-8462DA87ACB4}" srcOrd="0" destOrd="0" presId="urn:microsoft.com/office/officeart/2005/8/layout/pyramid2"/>
    <dgm:cxn modelId="{1676A2E7-0F2A-4D8D-90C4-8A4158EA4590}" type="presOf" srcId="{1AA7EF32-D349-4F10-8342-A948E55F06AA}" destId="{9C25C41A-1B11-481F-B6DE-996708D33CD4}" srcOrd="0" destOrd="0" presId="urn:microsoft.com/office/officeart/2005/8/layout/pyramid2"/>
    <dgm:cxn modelId="{CD774578-5855-4143-B80B-2AAF14D5FFA8}" srcId="{364CD35C-B733-49A3-A3F2-25F3B5E3B2D3}" destId="{1AA7EF32-D349-4F10-8342-A948E55F06AA}" srcOrd="0" destOrd="0" parTransId="{5386A93B-7C78-4815-A5B2-F99DC9D9BA28}" sibTransId="{815A07FC-56EB-4856-BDD3-996245328797}"/>
    <dgm:cxn modelId="{16AA5718-FC48-4C7E-AF26-02CA0E77FCCB}" type="presParOf" srcId="{8E6E89AF-702A-4362-B179-8462DA87ACB4}" destId="{340390A1-F8B2-43AB-B7F0-06A13956A1DE}" srcOrd="0" destOrd="0" presId="urn:microsoft.com/office/officeart/2005/8/layout/pyramid2"/>
    <dgm:cxn modelId="{E7E7B7B2-CE0E-4D67-BF6D-0724DA0C21D9}" type="presParOf" srcId="{8E6E89AF-702A-4362-B179-8462DA87ACB4}" destId="{50BBD4FD-C8C4-4BCA-B558-B9229756E01C}" srcOrd="1" destOrd="0" presId="urn:microsoft.com/office/officeart/2005/8/layout/pyramid2"/>
    <dgm:cxn modelId="{BB0CCBE7-302A-4BC1-A264-4F9BEBF31AAC}" type="presParOf" srcId="{50BBD4FD-C8C4-4BCA-B558-B9229756E01C}" destId="{9C25C41A-1B11-481F-B6DE-996708D33CD4}" srcOrd="0" destOrd="0" presId="urn:microsoft.com/office/officeart/2005/8/layout/pyramid2"/>
    <dgm:cxn modelId="{474502F3-BEC6-4D92-8899-A414E9B169D6}" type="presParOf" srcId="{50BBD4FD-C8C4-4BCA-B558-B9229756E01C}" destId="{1C2A19D7-D9EC-4ED4-8C9E-A3F4618D02D9}" srcOrd="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2B71A06-948F-4482-822F-9A793126FA95}">
      <dsp:nvSpPr>
        <dsp:cNvPr id="0" name=""/>
        <dsp:cNvSpPr/>
      </dsp:nvSpPr>
      <dsp:spPr>
        <a:xfrm>
          <a:off x="692959" y="0"/>
          <a:ext cx="6858000" cy="685800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Происходит включение (постепенное) детей в основную деятельность; поддержание работоспособности на определенном уровне, снижение нагрузки, выравнивание функционального состояния и психологическая настройка на отдых или другой вид занятий. </a:t>
          </a:r>
          <a:r>
            <a:rPr lang="ru-RU" sz="3200" kern="1200" dirty="0" smtClean="0">
              <a:latin typeface="Times New Roman" pitchFamily="18" charset="0"/>
              <a:cs typeface="Times New Roman" pitchFamily="18" charset="0"/>
            </a:rPr>
            <a:t/>
          </a:r>
          <a:br>
            <a:rPr lang="ru-RU" sz="3200" kern="1200" dirty="0" smtClean="0">
              <a:latin typeface="Times New Roman" pitchFamily="18" charset="0"/>
              <a:cs typeface="Times New Roman" pitchFamily="18" charset="0"/>
            </a:rPr>
          </a:br>
          <a:endParaRPr lang="ru-RU" sz="3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692959" y="0"/>
        <a:ext cx="6858000" cy="685800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40390A1-F8B2-43AB-B7F0-06A13956A1DE}">
      <dsp:nvSpPr>
        <dsp:cNvPr id="0" name=""/>
        <dsp:cNvSpPr/>
      </dsp:nvSpPr>
      <dsp:spPr>
        <a:xfrm>
          <a:off x="448276" y="0"/>
          <a:ext cx="6143669" cy="6143669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25C41A-1B11-481F-B6DE-996708D33CD4}">
      <dsp:nvSpPr>
        <dsp:cNvPr id="0" name=""/>
        <dsp:cNvSpPr/>
      </dsp:nvSpPr>
      <dsp:spPr>
        <a:xfrm>
          <a:off x="2909322" y="617408"/>
          <a:ext cx="5214961" cy="449787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/>
            <a:t>Физкультурные занятия состоят из трех взаимосвязанных частей: </a:t>
          </a:r>
          <a:r>
            <a:rPr lang="ru-RU" sz="3600" b="1" kern="1200" dirty="0" smtClean="0"/>
            <a:t>вводной</a:t>
          </a:r>
          <a:r>
            <a:rPr lang="ru-RU" sz="3600" kern="1200" dirty="0" smtClean="0"/>
            <a:t> (подготовительной), </a:t>
          </a:r>
          <a:r>
            <a:rPr lang="ru-RU" sz="3600" b="1" kern="1200" dirty="0" smtClean="0"/>
            <a:t>основной </a:t>
          </a:r>
          <a:r>
            <a:rPr lang="ru-RU" sz="3600" kern="1200" dirty="0" smtClean="0"/>
            <a:t>и </a:t>
          </a:r>
          <a:r>
            <a:rPr lang="ru-RU" sz="3600" b="1" kern="1200" dirty="0" smtClean="0"/>
            <a:t>заключительной</a:t>
          </a:r>
          <a:r>
            <a:rPr lang="ru-RU" sz="3600" kern="1200" dirty="0" smtClean="0"/>
            <a:t>.</a:t>
          </a:r>
          <a:endParaRPr lang="ru-RU" sz="3600" kern="1200" dirty="0"/>
        </a:p>
      </dsp:txBody>
      <dsp:txXfrm>
        <a:off x="2909322" y="617408"/>
        <a:ext cx="5214961" cy="44978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27.04.2016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27.04.2016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27.04.2016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27.04.2016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27.04.2016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27.04.2016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27.04.2016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5B106E36-FD25-4E2D-B0AA-010F637433A0}" type="datetimeFigureOut">
              <a:rPr lang="ru-RU" smtClean="0"/>
              <a:pPr/>
              <a:t>27.04.2016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27.04.2016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928671"/>
            <a:ext cx="7772400" cy="4714907"/>
          </a:xfrm>
        </p:spPr>
        <p:txBody>
          <a:bodyPr>
            <a:normAutofit fontScale="90000"/>
          </a:bodyPr>
          <a:lstStyle/>
          <a:p>
            <a:pPr algn="r"/>
            <a:r>
              <a:rPr lang="ru-RU" dirty="0" smtClean="0"/>
              <a:t>«Физкультурные занятия как одна из форм </a:t>
            </a:r>
            <a:r>
              <a:rPr lang="ru-RU" dirty="0" smtClean="0"/>
              <a:t>работы по физическому воспитанию в дошкольных </a:t>
            </a:r>
            <a:r>
              <a:rPr lang="ru-RU" dirty="0" smtClean="0"/>
              <a:t>учреждения»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Работу выполнила Курапова Н.С.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500042"/>
            <a:ext cx="792961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Задачи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основной части занятия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обучать 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совершенствовать двигательные навыки,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развития физических качеств.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Проводится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подвижная игра с правилами, включающая всех детей в интенсивное движение. 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Длительность основной части в младших группах - 8-12 мин., в средней - 12-15 мин., в старших - 15-20 мин.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642919"/>
            <a:ext cx="8429684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Заключительная часть занятия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включает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ходьбу интенсивного темпа с постепенным замедлением, что способствует снижению общей возбужденности и приведению пульса к норме. 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Ходьба иногда может быть заменена малоподвижной игрой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,. 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Продолжительность заключительной части занятия в младших группах - от 2 до 3 мин., в средней и в старшей - от 3 до 4 мин.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85786" y="785794"/>
            <a:ext cx="750099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Требования к занятиям: 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каждое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последующие занятие должно быть связано с предыдущим (система занятий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- важно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обеспечить оптимальную двигательную активность детей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FontTx/>
              <a:buChar char="-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занятие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должно соответствовать возрасту, уровню подготовленности детей;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занятии необходимо использовать физкультурно-оздоровительное оборудование и музыкальное сопровождение.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Физкультурные занятия</a:t>
            </a:r>
            <a:r>
              <a:rPr lang="ru-RU" dirty="0" smtClean="0"/>
              <a:t> - основная форма систематического обучения детей физическим упражнениям. 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Задача физкультурных занятий: обучить </a:t>
            </a:r>
            <a:r>
              <a:rPr lang="ru-RU" dirty="0" smtClean="0"/>
              <a:t>детей всех возрастных групп правильным двигательным навыкам и развитие физических качеств. 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57224" y="785794"/>
            <a:ext cx="7981976" cy="5081606"/>
          </a:xfrm>
        </p:spPr>
        <p:txBody>
          <a:bodyPr>
            <a:no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Значение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занятий: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систематическое осуществление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взаимосвязанных оздоровительных, образовательных и воспитательных задач, выполнение которых обеспечивает физическое развитие, укрепление здоровья ребенка, приобретение им правильных двигательных навыков, воспитание эмоционально-положительного отношения к физкультуре и спорту, всестороннее развитие его личности.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785795"/>
            <a:ext cx="7772400" cy="528641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Содержание занятий </a:t>
            </a:r>
            <a:r>
              <a:rPr lang="ru-RU" dirty="0" smtClean="0"/>
              <a:t>составляют -  </a:t>
            </a:r>
            <a:r>
              <a:rPr lang="ru-RU" dirty="0" smtClean="0"/>
              <a:t>физические упражнения, обусловленные программой для каждой возрастной группы, выражающиеся в двигательной деятельности детей. 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28605"/>
            <a:ext cx="7772400" cy="5429287"/>
          </a:xfrm>
        </p:spPr>
        <p:txBody>
          <a:bodyPr>
            <a:normAutofit/>
          </a:bodyPr>
          <a:lstStyle/>
          <a:p>
            <a:r>
              <a:rPr lang="ru-RU" dirty="0" smtClean="0"/>
              <a:t>Структура физкультурных занятий предусматривает </a:t>
            </a:r>
            <a:r>
              <a:rPr lang="ru-RU" dirty="0" smtClean="0"/>
              <a:t>реализацию </a:t>
            </a:r>
            <a:r>
              <a:rPr lang="ru-RU" dirty="0" smtClean="0"/>
              <a:t>1.физиологических</a:t>
            </a:r>
            <a:br>
              <a:rPr lang="ru-RU" dirty="0" smtClean="0"/>
            </a:br>
            <a:r>
              <a:rPr lang="ru-RU" dirty="0" smtClean="0"/>
              <a:t>2.психических </a:t>
            </a:r>
            <a:br>
              <a:rPr lang="ru-RU" dirty="0" smtClean="0"/>
            </a:br>
            <a:r>
              <a:rPr lang="ru-RU" dirty="0" smtClean="0"/>
              <a:t>3. </a:t>
            </a:r>
            <a:r>
              <a:rPr lang="ru-RU" dirty="0" smtClean="0"/>
              <a:t>педагогических закономерностей. 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685800" y="0"/>
          <a:ext cx="8243918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/>
        </p:nvGraphicFramePr>
        <p:xfrm>
          <a:off x="285720" y="428603"/>
          <a:ext cx="8572560" cy="61436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474344"/>
            <a:ext cx="8643998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Задачи вводно-подготовительной части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- создать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 детей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интерес и эмоциональную  настроенность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 занятию,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-проверить степень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готовности внимания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уточнить некоторые двигательные навыки, 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постепенно подготовить организм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ребенка к более интенсивной работе в основной части занятия.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Упражнения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:строевые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ходьба и ее разновидности, бег с различными заданиями.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Заканчивается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эта часть занятий ОРУ.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Продолжительность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вводно-подготовительной части в младших группах 3-4 мин., в средней - 4-6 мин., в старшей - 5-10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</TotalTime>
  <Words>296</Words>
  <Application>Microsoft Office PowerPoint</Application>
  <PresentationFormat>Экран (4:3)</PresentationFormat>
  <Paragraphs>36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Обычная</vt:lpstr>
      <vt:lpstr>«Физкультурные занятия как одна из форм работы по физическому воспитанию в дошкольных учреждения»   Работу выполнила Курапова Н.С.</vt:lpstr>
      <vt:lpstr>Физкультурные занятия - основная форма систематического обучения детей физическим упражнениям. </vt:lpstr>
      <vt:lpstr>Задача физкультурных занятий: обучить детей всех возрастных групп правильным двигательным навыкам и развитие физических качеств.  </vt:lpstr>
      <vt:lpstr>Значение занятий: систематическое осуществление взаимосвязанных оздоровительных, образовательных и воспитательных задач, выполнение которых обеспечивает физическое развитие, укрепление здоровья ребенка, приобретение им правильных двигательных навыков, воспитание эмоционально-положительного отношения к физкультуре и спорту, всестороннее развитие его личности. </vt:lpstr>
      <vt:lpstr>Содержание занятий составляют -  физические упражнения, обусловленные программой для каждой возрастной группы, выражающиеся в двигательной деятельности детей.  </vt:lpstr>
      <vt:lpstr>Структура физкультурных занятий предусматривает реализацию 1.физиологических 2.психических  3. педагогических закономерностей. 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"Формы работы по физическому воспитанию в дошкольных учреждениях"</dc:title>
  <dc:creator>Администратор</dc:creator>
  <cp:lastModifiedBy>Администратор</cp:lastModifiedBy>
  <cp:revision>7</cp:revision>
  <dcterms:created xsi:type="dcterms:W3CDTF">2016-04-27T07:59:00Z</dcterms:created>
  <dcterms:modified xsi:type="dcterms:W3CDTF">2016-04-27T09:05:27Z</dcterms:modified>
</cp:coreProperties>
</file>